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lvl1pPr>
      <a:defRPr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1pPr>
    <a:lvl2pPr indent="457200">
      <a:defRPr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2pPr>
    <a:lvl3pPr indent="914400">
      <a:defRPr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3pPr>
    <a:lvl4pPr indent="1371600">
      <a:defRPr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4pPr>
    <a:lvl5pPr indent="1828800">
      <a:defRPr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5pPr>
    <a:lvl6pPr>
      <a:defRPr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6pPr>
    <a:lvl7pPr>
      <a:defRPr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7pPr>
    <a:lvl8pPr>
      <a:defRPr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8pPr>
    <a:lvl9pPr>
      <a:defRPr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F76"/>
            </a:gs>
            <a:gs pos="100000">
              <a:srgbClr val="0066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>
        <a:defRPr sz="4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1pPr>
      <a:lvl2pPr algn="ctr">
        <a:defRPr sz="4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2pPr>
      <a:lvl3pPr algn="ctr">
        <a:defRPr sz="4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3pPr>
      <a:lvl4pPr algn="ctr">
        <a:defRPr sz="4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4pPr>
      <a:lvl5pPr algn="ctr">
        <a:defRPr sz="4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5pPr>
      <a:lvl6pPr indent="457200" algn="ctr">
        <a:defRPr sz="4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6pPr>
      <a:lvl7pPr indent="914400" algn="ctr">
        <a:defRPr sz="4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7pPr>
      <a:lvl8pPr indent="1371600" algn="ctr">
        <a:defRPr sz="4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8pPr>
      <a:lvl9pPr indent="1828800" algn="ctr">
        <a:defRPr sz="44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9pPr>
    </p:titleStyle>
    <p:bodyStyle>
      <a:lvl1pPr marL="342900" indent="-342900">
        <a:spcBef>
          <a:spcPts val="700"/>
        </a:spcBef>
        <a:buSzPct val="100000"/>
        <a:buFont typeface="Arial" panose="020B0604020202020204"/>
        <a:buChar char="»"/>
        <a:defRPr sz="32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1pPr>
      <a:lvl2pPr marL="783590" indent="-326390">
        <a:spcBef>
          <a:spcPts val="700"/>
        </a:spcBef>
        <a:buSzPct val="100000"/>
        <a:buFont typeface="Arial" panose="020B0604020202020204"/>
        <a:buChar char="–"/>
        <a:defRPr sz="32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2pPr>
      <a:lvl3pPr marL="1219200" indent="-304800">
        <a:spcBef>
          <a:spcPts val="700"/>
        </a:spcBef>
        <a:buSzPct val="100000"/>
        <a:buFont typeface="Arial" panose="020B0604020202020204"/>
        <a:buChar char="•"/>
        <a:defRPr sz="32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3pPr>
      <a:lvl4pPr marL="1737360" indent="-365760">
        <a:spcBef>
          <a:spcPts val="700"/>
        </a:spcBef>
        <a:buSzPct val="100000"/>
        <a:buFont typeface="Arial" panose="020B0604020202020204"/>
        <a:buChar char="–"/>
        <a:defRPr sz="32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4pPr>
      <a:lvl5pPr marL="2235200" indent="-406400">
        <a:spcBef>
          <a:spcPts val="700"/>
        </a:spcBef>
        <a:buSzPct val="100000"/>
        <a:buFont typeface="Arial" panose="020B0604020202020204"/>
        <a:buChar char="»"/>
        <a:defRPr sz="32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5pPr>
      <a:lvl6pPr marL="2692400" indent="-406400">
        <a:spcBef>
          <a:spcPts val="700"/>
        </a:spcBef>
        <a:buSzPct val="100000"/>
        <a:buFont typeface="Arial" panose="020B0604020202020204"/>
        <a:buChar char="•"/>
        <a:defRPr sz="32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6pPr>
      <a:lvl7pPr marL="3149600" indent="-406400">
        <a:spcBef>
          <a:spcPts val="700"/>
        </a:spcBef>
        <a:buSzPct val="100000"/>
        <a:buFont typeface="Arial" panose="020B0604020202020204"/>
        <a:buChar char="•"/>
        <a:defRPr sz="32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7pPr>
      <a:lvl8pPr marL="3606800" indent="-406400">
        <a:spcBef>
          <a:spcPts val="700"/>
        </a:spcBef>
        <a:buSzPct val="100000"/>
        <a:buFont typeface="Arial" panose="020B0604020202020204"/>
        <a:buChar char="•"/>
        <a:defRPr sz="32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8pPr>
      <a:lvl9pPr marL="4064000" indent="-406400">
        <a:spcBef>
          <a:spcPts val="700"/>
        </a:spcBef>
        <a:buSzPct val="100000"/>
        <a:buFont typeface="Arial" panose="020B0604020202020204"/>
        <a:buChar char="•"/>
        <a:defRPr sz="3200"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7" y="476250"/>
            <a:ext cx="1079501" cy="10795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7" y="2781300"/>
            <a:ext cx="1081088" cy="10795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7308850" y="2636837"/>
            <a:ext cx="1079500" cy="10795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7667625" y="333375"/>
            <a:ext cx="1081088" cy="10795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7019925" y="5229225"/>
            <a:ext cx="1079500" cy="10810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687387" y="5086350"/>
            <a:ext cx="1081088" cy="10795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" name="Shape 14"/>
          <p:cNvSpPr/>
          <p:nvPr/>
        </p:nvSpPr>
        <p:spPr>
          <a:xfrm>
            <a:off x="1476375" y="260350"/>
            <a:ext cx="5976938" cy="20161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70000"/>
          </a:bodyPr>
          <a:lstStyle/>
          <a:p>
            <a:pPr lvl="0" algn="ctr" defTabSz="749300"/>
            <a:r>
              <a:rPr sz="6480" b="1">
                <a:ln w="6404">
                  <a:solidFill>
                    <a:srgbClr val="FFFFFF"/>
                  </a:solidFill>
                </a:ln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BEZPIECZNE</a:t>
            </a:r>
            <a:endParaRPr sz="2950" b="1">
              <a:ln w="6404">
                <a:solidFill>
                  <a:srgbClr val="FFFFFF"/>
                </a:solidFill>
              </a:ln>
              <a:latin typeface="Impact" panose="020B0806030902050204"/>
              <a:ea typeface="Impact" panose="020B0806030902050204"/>
              <a:cs typeface="Impact" panose="020B0806030902050204"/>
              <a:sym typeface="Impact" panose="020B0806030902050204"/>
            </a:endParaRPr>
          </a:p>
          <a:p>
            <a:pPr lvl="0" algn="ctr" defTabSz="749300"/>
            <a:r>
              <a:rPr sz="6480" b="1">
                <a:ln w="6404">
                  <a:solidFill>
                    <a:srgbClr val="FFFFFF"/>
                  </a:solidFill>
                </a:ln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 FERIE ZIMOWE </a:t>
            </a:r>
            <a:r>
              <a:rPr lang="pl-PL" sz="6480" b="1">
                <a:ln w="6404">
                  <a:solidFill>
                    <a:srgbClr val="FFFFFF"/>
                  </a:solidFill>
                </a:ln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2020/2021</a:t>
            </a:r>
            <a:endParaRPr lang="pl-PL" sz="6480" b="1">
              <a:ln w="6404">
                <a:solidFill>
                  <a:srgbClr val="FFFFFF"/>
                </a:solidFill>
              </a:ln>
              <a:latin typeface="Impact" panose="020B0806030902050204"/>
              <a:ea typeface="Impact" panose="020B0806030902050204"/>
              <a:cs typeface="Impact" panose="020B0806030902050204"/>
              <a:sym typeface="Impact" panose="020B0806030902050204"/>
            </a:endParaRPr>
          </a:p>
        </p:txBody>
      </p:sp>
      <p:pic>
        <p:nvPicPr>
          <p:cNvPr id="15" name="balwa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00535" y="2387600"/>
            <a:ext cx="3928617" cy="392861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468312" y="4365625"/>
            <a:ext cx="8064501" cy="94869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Idąc na górkę, czy  spacer w zimowej aurze warto się zaopatrzyć w ciepły napój w termosie.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70" name="g501d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1187450" y="188912"/>
            <a:ext cx="5867400" cy="39306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1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7639050" y="512762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2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260350" y="5529262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</a:fld>
            <a:endParaRPr sz="1200">
              <a:solidFill>
                <a:srgbClr val="898989"/>
              </a:solidFill>
            </a:endParaRPr>
          </a:p>
        </p:txBody>
      </p:sp>
      <p:pic>
        <p:nvPicPr>
          <p:cNvPr id="76" name="centercrop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1079500" y="2451705"/>
            <a:ext cx="6985000" cy="393375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234950" y="2328862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85720" y="500042"/>
            <a:ext cx="8215370" cy="1800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Idąc na dłuższy spacer zawsze ubieraj się ciepło, </a:t>
            </a:r>
            <a:endParaRPr lang="pl-PL" sz="2800" dirty="0" smtClean="0">
              <a:solidFill>
                <a:schemeClr val="bg1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najlepiej na tzw. cebulkę i pamiętaj o elementach </a:t>
            </a:r>
            <a:endParaRPr lang="pl-PL" sz="2800" dirty="0" smtClean="0">
              <a:solidFill>
                <a:schemeClr val="bg1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odblaskowych.</a:t>
            </a:r>
            <a:endParaRPr lang="pl-PL" sz="2800" dirty="0" smtClean="0">
              <a:solidFill>
                <a:schemeClr val="bg1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Pamiętaj o szalu, czapce i rękawiczkach!</a:t>
            </a:r>
            <a:endParaRPr kumimoji="0" lang="pl-PL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540543" y="252412"/>
            <a:ext cx="8280401" cy="18694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Do zabaw na śniegu, zjazdów na sankach wybieraj miejsca bezpieczne, z dala od ruchliwych ulic, skrzyżowań i ciągów komunikacyjnych. Pamiętaj, że zimą znacznie wydłuża się droga hamowania pojazdów, więc zachowaj szczególną ostrożność będąc w pobliżu jezdni.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80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768350" y="2189162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1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6350" y="3294062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2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7588250" y="5592762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3" name="kolorowanki-zima-sanki-dzieci-GALLERY_MAI2-2227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43005" y="2206331"/>
            <a:ext cx="4475478" cy="455006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5076825" y="908050"/>
            <a:ext cx="3673475" cy="51054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Ważny dla Twojego bezpieczeństwa jest też stan techniczny sanek, czy innych przedmiotów, na których zjeżdżasz. Złamane szczebelki, wystające śruby lub gwoździe to poważne ryzyko wyrządzenia sobie krzywdy.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86" name="12291116-stare-drewniane-sanki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468312" y="260350"/>
            <a:ext cx="3987801" cy="597535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7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4489450" y="-20638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8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7854950" y="5580062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755650" y="476250"/>
            <a:ext cx="7272338" cy="22606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Nie ślizgaj się na chodnikach i przejściach dla pieszych, gdyż wyślizgana nawierzchnia stanowi ryzyko złamań kończyn dla innych osób.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91" name="00000000155290001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1476375" y="2420937"/>
            <a:ext cx="6362700" cy="41433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2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209550" y="2138362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3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6648450" y="5338762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79387" y="333374"/>
            <a:ext cx="2447926" cy="519430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Pamiętaj, że zagrożenie dla zdrowia, a nawet Twojego życia, stanowią zwisające z balkonów i dachów masywne sople lodu. W takim przypadku zrezygnuj z zabawy w tym miejscu, powiadom o sytuacji osoby dorosłe lub Straż Pożarną, która usunie niebezpieczeństwo.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96" name="sople%20dd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2987675" y="836612"/>
            <a:ext cx="5867400" cy="452596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7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0" y="5300662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395287" y="115887"/>
            <a:ext cx="8569326" cy="308229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ctr"/>
            <a:r>
              <a:rPr sz="2800">
                <a:solidFill>
                  <a:srgbClr val="FFFFFF"/>
                </a:solidFill>
              </a:rPr>
              <a:t>PAMIĘTAJ:</a:t>
            </a:r>
            <a:endParaRPr sz="2800">
              <a:solidFill>
                <a:srgbClr val="FFFFFF"/>
              </a:solidFill>
            </a:endParaRPr>
          </a:p>
          <a:p>
            <a:pPr lvl="0"/>
            <a:r>
              <a:rPr sz="2800">
                <a:solidFill>
                  <a:srgbClr val="FFFFFF"/>
                </a:solidFill>
              </a:rPr>
              <a:t>- Nie rzucaj w jadące pojazdy śnieżkami, gdyż takie zachowanie może być przyczyną kolizji lub wypadku drogowego;</a:t>
            </a:r>
            <a:endParaRPr sz="2800">
              <a:solidFill>
                <a:srgbClr val="FFFFFF"/>
              </a:solidFill>
            </a:endParaRPr>
          </a:p>
          <a:p>
            <a:pPr lvl="0"/>
            <a:r>
              <a:rPr sz="2800">
                <a:solidFill>
                  <a:srgbClr val="FFFFFF"/>
                </a:solidFill>
              </a:rPr>
              <a:t>- Nie rzucaj w </a:t>
            </a:r>
            <a:r>
              <a:rPr lang="pl-PL" sz="2800">
                <a:solidFill>
                  <a:srgbClr val="FFFFFF"/>
                </a:solidFill>
              </a:rPr>
              <a:t>brata, siostrę</a:t>
            </a:r>
            <a:r>
              <a:rPr sz="2800">
                <a:solidFill>
                  <a:srgbClr val="FFFFFF"/>
                </a:solidFill>
              </a:rPr>
              <a:t> śnieżkami z ubitego śniegu lub z twardymi przedmiotami w środku, gdyż może doprowadzić to do obrażeń ciała;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100" name="image_preview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3924300" y="3213100"/>
            <a:ext cx="4968875" cy="330676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j0422145[1].jpg" descr="j0422145[1]"/>
          <p:cNvPicPr/>
          <p:nvPr/>
        </p:nvPicPr>
        <p:blipFill>
          <a:blip r:embed="rId2"/>
          <a:stretch>
            <a:fillRect/>
          </a:stretch>
        </p:blipFill>
        <p:spPr>
          <a:xfrm>
            <a:off x="179387" y="3716337"/>
            <a:ext cx="3238501" cy="21558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2" name="j0439774[1].png" descr="j0439774[1]"/>
          <p:cNvPicPr/>
          <p:nvPr/>
        </p:nvPicPr>
        <p:blipFill>
          <a:blip r:embed="rId3"/>
          <a:stretch>
            <a:fillRect/>
          </a:stretch>
        </p:blipFill>
        <p:spPr>
          <a:xfrm>
            <a:off x="2927350" y="3040062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179387" y="559911"/>
            <a:ext cx="8785226" cy="14662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lvl="0" algn="ctr"/>
            <a:endParaRPr sz="2400"/>
          </a:p>
          <a:p>
            <a:pPr lvl="0" algn="ctr"/>
            <a:r>
              <a:rPr sz="2400"/>
              <a:t> Pod żadnym pozorem nie wchodź na lód zamarzniętych zbiorników wodnych, jezior, kanałów, stawów, itp. Pozornie tylko gruby lód może w każdej chwili załamać się pod Twoim ciężarem.</a:t>
            </a:r>
            <a:endParaRPr sz="2400"/>
          </a:p>
        </p:txBody>
      </p:sp>
      <p:pic>
        <p:nvPicPr>
          <p:cNvPr id="105" name="ANd9GcSMTHXBE1VF4EULY0EL3RTuZJ4gS3UvvZJj6asj5nzsbCa-Gc9tYA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50" y="2276475"/>
            <a:ext cx="7704138" cy="43148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6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7702550" y="1774825"/>
            <a:ext cx="1511300" cy="15113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250825" y="4581525"/>
            <a:ext cx="8569325" cy="180213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Uczestnicz w kuligu wyłącznie pod nadzorem osób dorosłych </a:t>
            </a:r>
            <a:r>
              <a:rPr lang="pl-PL" sz="2800">
                <a:solidFill>
                  <a:srgbClr val="FFFFFF"/>
                </a:solidFill>
              </a:rPr>
              <a:t>i z zachowaniem reżimu sanitarnego</a:t>
            </a:r>
            <a:r>
              <a:rPr sz="2800">
                <a:solidFill>
                  <a:srgbClr val="FFFFFF"/>
                </a:solidFill>
              </a:rPr>
              <a:t>; sanki  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łącz grubą, wytrzymałą liną, aby nie odczepiły się podczas jazdy.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109" name="stronie,slaskie,kulig,w,stroniu,slaskim,wies,dla,miejscowych,dzieci,59899,800x600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1331912" y="112712"/>
            <a:ext cx="5761038" cy="43211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0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7423150" y="-3175"/>
            <a:ext cx="1511300" cy="15113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820558" y="316229"/>
            <a:ext cx="7709535" cy="94869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Jadąc na nartach lub sankach nie czepiaj się żadnych 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pojazdów !</a:t>
            </a:r>
            <a:endParaRPr sz="2800">
              <a:solidFill>
                <a:srgbClr val="FFFFFF"/>
              </a:solidFill>
            </a:endParaRPr>
          </a:p>
        </p:txBody>
      </p:sp>
      <p:pic>
        <p:nvPicPr>
          <p:cNvPr id="114" name="sanki.jpeg" descr="Opis: http://szkola-szczypiorno.pl/wp-content/uploads/2013/01/sanki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4803634" y="3038475"/>
            <a:ext cx="4127641" cy="352425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5" name="zima.jpg" descr="Opis: http://www.zsplindow.szkolnastrona.pl/container/zim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03212" y="3289300"/>
            <a:ext cx="2428876" cy="192405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6" name="gif3.png" descr="Opis: gif3"/>
          <p:cNvPicPr/>
          <p:nvPr/>
        </p:nvPicPr>
        <p:blipFill>
          <a:blip r:embed="rId3"/>
          <a:stretch>
            <a:fillRect/>
          </a:stretch>
        </p:blipFill>
        <p:spPr>
          <a:xfrm>
            <a:off x="2429806" y="1457356"/>
            <a:ext cx="1840946" cy="159505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7" name="j0439774[1].png" descr="j0439774[1]"/>
          <p:cNvPicPr/>
          <p:nvPr/>
        </p:nvPicPr>
        <p:blipFill>
          <a:blip r:embed="rId4"/>
          <a:stretch>
            <a:fillRect/>
          </a:stretch>
        </p:blipFill>
        <p:spPr>
          <a:xfrm>
            <a:off x="2838450" y="2917825"/>
            <a:ext cx="1511300" cy="15113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8" name="j0439774[1].png" descr="j0439774[1]"/>
          <p:cNvPicPr/>
          <p:nvPr/>
        </p:nvPicPr>
        <p:blipFill>
          <a:blip r:embed="rId4"/>
          <a:stretch>
            <a:fillRect/>
          </a:stretch>
        </p:blipFill>
        <p:spPr>
          <a:xfrm>
            <a:off x="7550150" y="1622425"/>
            <a:ext cx="1511300" cy="15113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19" name="j0439774[1].png" descr="j0439774[1]"/>
          <p:cNvPicPr/>
          <p:nvPr/>
        </p:nvPicPr>
        <p:blipFill>
          <a:blip r:embed="rId4"/>
          <a:stretch>
            <a:fillRect/>
          </a:stretch>
        </p:blipFill>
        <p:spPr>
          <a:xfrm>
            <a:off x="133350" y="5165725"/>
            <a:ext cx="1511300" cy="15113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580062" y="-1668462"/>
            <a:ext cx="3097213" cy="810577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lvl="0" algn="ctr"/>
            <a:endParaRPr sz="4800">
              <a:solidFill>
                <a:srgbClr val="00008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 algn="ctr"/>
            <a:endParaRPr sz="4800">
              <a:solidFill>
                <a:srgbClr val="00008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 algn="ctr"/>
            <a:endParaRPr sz="4800">
              <a:solidFill>
                <a:srgbClr val="00008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 algn="ctr"/>
            <a:endParaRPr sz="4800">
              <a:solidFill>
                <a:srgbClr val="000080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endParaRPr sz="4800">
              <a:solidFill>
                <a:srgbClr val="000080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r>
              <a:rPr sz="3200" i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Monotype Corsiva" panose="03010101010201010101"/>
                <a:ea typeface="Monotype Corsiva" panose="03010101010201010101"/>
                <a:cs typeface="Monotype Corsiva" panose="03010101010201010101"/>
                <a:sym typeface="Monotype Corsiva" panose="03010101010201010101"/>
              </a:rPr>
              <a:t>Ferie są po to</a:t>
            </a:r>
            <a:r>
              <a:rPr lang="pl-PL" sz="3200" i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Monotype Corsiva" panose="03010101010201010101"/>
                <a:ea typeface="Monotype Corsiva" panose="03010101010201010101"/>
                <a:cs typeface="Monotype Corsiva" panose="03010101010201010101"/>
                <a:sym typeface="Monotype Corsiva" panose="03010101010201010101"/>
              </a:rPr>
              <a:t>,</a:t>
            </a:r>
            <a:r>
              <a:rPr sz="3200" i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Monotype Corsiva" panose="03010101010201010101"/>
                <a:ea typeface="Monotype Corsiva" panose="03010101010201010101"/>
                <a:cs typeface="Monotype Corsiva" panose="03010101010201010101"/>
                <a:sym typeface="Monotype Corsiva" panose="03010101010201010101"/>
              </a:rPr>
              <a:t>abyś odpoczywał,</a:t>
            </a:r>
            <a:endParaRPr sz="3200" i="1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Monotype Corsiva" panose="03010101010201010101"/>
              <a:ea typeface="Monotype Corsiva" panose="03010101010201010101"/>
              <a:cs typeface="Monotype Corsiva" panose="03010101010201010101"/>
              <a:sym typeface="Monotype Corsiva" panose="03010101010201010101"/>
            </a:endParaRPr>
          </a:p>
          <a:p>
            <a:pPr lvl="0" algn="ctr"/>
            <a:r>
              <a:rPr sz="3200" i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Monotype Corsiva" panose="03010101010201010101"/>
                <a:ea typeface="Monotype Corsiva" panose="03010101010201010101"/>
                <a:cs typeface="Monotype Corsiva" panose="03010101010201010101"/>
                <a:sym typeface="Monotype Corsiva" panose="03010101010201010101"/>
              </a:rPr>
              <a:t>bawił się,</a:t>
            </a:r>
            <a:endParaRPr sz="3200" i="1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Monotype Corsiva" panose="03010101010201010101"/>
              <a:ea typeface="Monotype Corsiva" panose="03010101010201010101"/>
              <a:cs typeface="Monotype Corsiva" panose="03010101010201010101"/>
              <a:sym typeface="Monotype Corsiva" panose="03010101010201010101"/>
            </a:endParaRPr>
          </a:p>
          <a:p>
            <a:pPr lvl="0" algn="ctr"/>
            <a:r>
              <a:rPr sz="3200" i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Monotype Corsiva" panose="03010101010201010101"/>
                <a:ea typeface="Monotype Corsiva" panose="03010101010201010101"/>
                <a:cs typeface="Monotype Corsiva" panose="03010101010201010101"/>
                <a:sym typeface="Monotype Corsiva" panose="03010101010201010101"/>
              </a:rPr>
              <a:t>realizował swoje zainteresowania,</a:t>
            </a:r>
            <a:endParaRPr sz="3200" i="1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Monotype Corsiva" panose="03010101010201010101"/>
              <a:ea typeface="Monotype Corsiva" panose="03010101010201010101"/>
              <a:cs typeface="Monotype Corsiva" panose="03010101010201010101"/>
              <a:sym typeface="Monotype Corsiva" panose="03010101010201010101"/>
            </a:endParaRPr>
          </a:p>
          <a:p>
            <a:pPr lvl="0" algn="ctr"/>
            <a:r>
              <a:rPr sz="3200" i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Monotype Corsiva" panose="03010101010201010101"/>
                <a:ea typeface="Monotype Corsiva" panose="03010101010201010101"/>
                <a:cs typeface="Monotype Corsiva" panose="03010101010201010101"/>
                <a:sym typeface="Monotype Corsiva" panose="03010101010201010101"/>
              </a:rPr>
              <a:t>na które </a:t>
            </a:r>
            <a:r>
              <a:rPr lang="pl-PL" sz="3200" i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Monotype Corsiva" panose="03010101010201010101"/>
                <a:ea typeface="Monotype Corsiva" panose="03010101010201010101"/>
                <a:cs typeface="Monotype Corsiva" panose="03010101010201010101"/>
                <a:sym typeface="Monotype Corsiva" panose="03010101010201010101"/>
              </a:rPr>
              <a:t>podczas</a:t>
            </a:r>
            <a:r>
              <a:rPr sz="3200" i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Monotype Corsiva" panose="03010101010201010101"/>
                <a:ea typeface="Monotype Corsiva" panose="03010101010201010101"/>
                <a:cs typeface="Monotype Corsiva" panose="03010101010201010101"/>
                <a:sym typeface="Monotype Corsiva" panose="03010101010201010101"/>
              </a:rPr>
              <a:t> </a:t>
            </a:r>
            <a:r>
              <a:rPr lang="pl-PL" sz="3200" i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Monotype Corsiva" panose="03010101010201010101"/>
                <a:ea typeface="Monotype Corsiva" panose="03010101010201010101"/>
                <a:cs typeface="Monotype Corsiva" panose="03010101010201010101"/>
                <a:sym typeface="Monotype Corsiva" panose="03010101010201010101"/>
              </a:rPr>
              <a:t>zdalnej </a:t>
            </a:r>
            <a:r>
              <a:rPr sz="3200" i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Monotype Corsiva" panose="03010101010201010101"/>
                <a:ea typeface="Monotype Corsiva" panose="03010101010201010101"/>
                <a:cs typeface="Monotype Corsiva" panose="03010101010201010101"/>
                <a:sym typeface="Monotype Corsiva" panose="03010101010201010101"/>
              </a:rPr>
              <a:t>nauki</a:t>
            </a:r>
            <a:endParaRPr sz="3200" i="1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Monotype Corsiva" panose="03010101010201010101"/>
              <a:ea typeface="Monotype Corsiva" panose="03010101010201010101"/>
              <a:cs typeface="Monotype Corsiva" panose="03010101010201010101"/>
              <a:sym typeface="Monotype Corsiva" panose="03010101010201010101"/>
            </a:endParaRPr>
          </a:p>
          <a:p>
            <a:pPr lvl="0" algn="ctr"/>
            <a:r>
              <a:rPr sz="3200" i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Monotype Corsiva" panose="03010101010201010101"/>
                <a:ea typeface="Monotype Corsiva" panose="03010101010201010101"/>
                <a:cs typeface="Monotype Corsiva" panose="03010101010201010101"/>
                <a:sym typeface="Monotype Corsiva" panose="03010101010201010101"/>
              </a:rPr>
              <a:t>często brak</a:t>
            </a:r>
            <a:r>
              <a:rPr lang="pl-PL" sz="3200" i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Monotype Corsiva" panose="03010101010201010101"/>
                <a:ea typeface="Monotype Corsiva" panose="03010101010201010101"/>
                <a:cs typeface="Monotype Corsiva" panose="03010101010201010101"/>
                <a:sym typeface="Monotype Corsiva" panose="03010101010201010101"/>
              </a:rPr>
              <a:t>owało</a:t>
            </a:r>
            <a:endParaRPr lang="pl-PL" sz="3200" i="1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Monotype Corsiva" panose="03010101010201010101"/>
              <a:ea typeface="Monotype Corsiva" panose="03010101010201010101"/>
              <a:cs typeface="Monotype Corsiva" panose="03010101010201010101"/>
              <a:sym typeface="Monotype Corsiva" panose="03010101010201010101"/>
            </a:endParaRPr>
          </a:p>
          <a:p>
            <a:pPr lvl="0" algn="ctr"/>
            <a:r>
              <a:rPr sz="3200" i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Monotype Corsiva" panose="03010101010201010101"/>
                <a:ea typeface="Monotype Corsiva" panose="03010101010201010101"/>
                <a:cs typeface="Monotype Corsiva" panose="03010101010201010101"/>
                <a:sym typeface="Monotype Corsiva" panose="03010101010201010101"/>
              </a:rPr>
              <a:t>Ci czasu.</a:t>
            </a:r>
            <a:endParaRPr sz="3200" i="1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Monotype Corsiva" panose="03010101010201010101"/>
              <a:ea typeface="Monotype Corsiva" panose="03010101010201010101"/>
              <a:cs typeface="Monotype Corsiva" panose="03010101010201010101"/>
              <a:sym typeface="Monotype Corsiva" panose="03010101010201010101"/>
            </a:endParaRPr>
          </a:p>
        </p:txBody>
      </p:sp>
      <p:pic>
        <p:nvPicPr>
          <p:cNvPr id="18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6300787" y="188912"/>
            <a:ext cx="1728788" cy="1728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9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179387" y="5130800"/>
            <a:ext cx="1728788" cy="17272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" name="ikona_0053_duz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9387" y="260350"/>
            <a:ext cx="5040313" cy="4608513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539750" y="981075"/>
            <a:ext cx="8353425" cy="32131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spcBef>
                <a:spcPts val="2400"/>
              </a:spcBef>
              <a:defRPr sz="4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Podczas zabaw na śniegu i lodowisku pilnuj swoich wartościowych przedmiotów. Złodzieje „grasują” wszędzie!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122" name="telefon-komorkowy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6827763" y="4762500"/>
            <a:ext cx="1935237" cy="19352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3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5645150" y="4695825"/>
            <a:ext cx="1511300" cy="15113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395287" y="836612"/>
            <a:ext cx="7775576" cy="4892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ctr">
              <a:spcBef>
                <a:spcPts val="3200"/>
              </a:spcBef>
            </a:pPr>
            <a:r>
              <a:rPr sz="5400">
                <a:solidFill>
                  <a:srgbClr val="FF0066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</a:rPr>
              <a:t>Tylko umiar, zdrowy rozsądek i ostrożność pozwolą Ci cieszyć się zimową aurą oraz spędzić ferie zimowe bezpiecznie.</a:t>
            </a:r>
            <a:r>
              <a:rPr sz="5400"/>
              <a:t> </a:t>
            </a:r>
            <a:endParaRPr sz="5400"/>
          </a:p>
        </p:txBody>
      </p:sp>
      <p:pic>
        <p:nvPicPr>
          <p:cNvPr id="126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7385050" y="47625"/>
            <a:ext cx="1511300" cy="15113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7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184150" y="5203825"/>
            <a:ext cx="1511300" cy="15113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480611" y="176529"/>
            <a:ext cx="6182778" cy="688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spcBef>
                <a:spcPts val="2400"/>
              </a:spcBef>
              <a:defRPr sz="4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Ważne numery alarmowe!!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131" name="images-2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1504950" y="1435100"/>
            <a:ext cx="6335378" cy="474541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2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69850" y="542925"/>
            <a:ext cx="1511300" cy="15113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3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311150" y="1698625"/>
            <a:ext cx="1511300" cy="15113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4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7664450" y="5051425"/>
            <a:ext cx="1511300" cy="15113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1869301" y="-3805714"/>
            <a:ext cx="5319673" cy="8257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lvl="0" algn="ctr"/>
            <a:endParaRPr sz="4800">
              <a:solidFill>
                <a:srgbClr val="00008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endParaRPr sz="4800">
              <a:solidFill>
                <a:srgbClr val="00008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endParaRPr sz="4800">
              <a:solidFill>
                <a:srgbClr val="00008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endParaRPr sz="4800">
              <a:solidFill>
                <a:srgbClr val="00008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endParaRPr sz="4800">
              <a:solidFill>
                <a:srgbClr val="00008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r>
              <a:rPr sz="3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POZA TYM BAWCIE SIĘ </a:t>
            </a:r>
            <a:endParaRPr sz="32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r>
              <a:rPr sz="3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DOBRZE </a:t>
            </a:r>
            <a:endParaRPr sz="32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r>
              <a:rPr sz="3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 ODPOCZYWAJCIE </a:t>
            </a:r>
            <a:endParaRPr sz="3200">
              <a:solidFill>
                <a:srgbClr val="FFFFFF"/>
              </a:solidFill>
            </a:endParaRPr>
          </a:p>
          <a:p>
            <a:pPr lvl="0" algn="ctr"/>
            <a:r>
              <a:rPr sz="3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– ŻYCZĘ WAM UDANYCH </a:t>
            </a:r>
            <a:endParaRPr sz="3200">
              <a:solidFill>
                <a:srgbClr val="FFFFFF"/>
              </a:solidFill>
            </a:endParaRPr>
          </a:p>
          <a:p>
            <a:pPr lvl="0" algn="ctr"/>
            <a:r>
              <a:rPr sz="3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I BEZPIECZNYCH FERII!</a:t>
            </a:r>
            <a:endParaRPr sz="32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r>
              <a:rPr sz="32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      :) </a:t>
            </a:r>
            <a:endParaRPr sz="32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137" name="j0446510[1].pdf" descr="j0446510[1]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916237" y="3716337"/>
            <a:ext cx="2671763" cy="29067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8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6443662" y="4652962"/>
            <a:ext cx="1512888" cy="15128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9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539750" y="3933825"/>
            <a:ext cx="1511300" cy="15113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0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7308850" y="333375"/>
            <a:ext cx="1512888" cy="15128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1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92150"/>
            <a:ext cx="1512888" cy="15128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2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7380287" y="2492375"/>
            <a:ext cx="1512888" cy="151288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j0439774[1].png" descr="j0439774[1]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67625" y="1052512"/>
            <a:ext cx="1054100" cy="10525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323850" y="2997200"/>
            <a:ext cx="1123950" cy="112395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250825" y="476250"/>
            <a:ext cx="1196975" cy="11969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" name="j0439774[1].png" descr="j0439774[1]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0287" y="3500437"/>
            <a:ext cx="1008063" cy="100806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" name="Shape 26"/>
          <p:cNvSpPr/>
          <p:nvPr/>
        </p:nvSpPr>
        <p:spPr>
          <a:xfrm>
            <a:off x="582136" y="-797560"/>
            <a:ext cx="7854315" cy="32302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lvl="0" algn="ctr"/>
            <a:endParaRPr sz="24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endParaRPr sz="24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endParaRPr sz="24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r>
              <a:rPr lang="pl-PL" sz="2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W tym roku musisz pozostać w domu, ale nie martw się-</a:t>
            </a:r>
            <a:endParaRPr lang="pl-PL" sz="24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r>
              <a:rPr lang="pl-PL" sz="2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rodzice lub  o</a:t>
            </a:r>
            <a:r>
              <a:rPr sz="2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piekunowie zapewnią Ci  </a:t>
            </a:r>
            <a:r>
              <a:rPr lang="pl-PL" sz="2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na pewno  </a:t>
            </a:r>
            <a:endParaRPr lang="pl-PL" sz="24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r>
              <a:rPr sz="2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wiele atrakcji</a:t>
            </a:r>
            <a:r>
              <a:rPr lang="pl-PL" sz="2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.</a:t>
            </a:r>
            <a:r>
              <a:rPr sz="2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lvl="0" algn="ctr"/>
            <a:r>
              <a:rPr sz="2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Słuchaj ich i nie oddalaj się z miejsca zabawy </a:t>
            </a:r>
            <a:endParaRPr sz="2400">
              <a:solidFill>
                <a:srgbClr val="FFFFFF"/>
              </a:solidFill>
            </a:endParaRPr>
          </a:p>
          <a:p>
            <a:pPr lvl="0" algn="ctr"/>
            <a:r>
              <a:rPr sz="2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bez ich wiedzy.</a:t>
            </a:r>
            <a:endParaRPr sz="2400">
              <a:solidFill>
                <a:srgbClr val="FFFFFF"/>
              </a:solidFill>
            </a:endParaRPr>
          </a:p>
          <a:p>
            <a:pPr lvl="0" algn="ctr"/>
          </a:p>
        </p:txBody>
      </p:sp>
      <p:pic>
        <p:nvPicPr>
          <p:cNvPr id="27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387" y="5084762"/>
            <a:ext cx="1265238" cy="12652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1116012" y="4868862"/>
            <a:ext cx="1263651" cy="12636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feri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887980" y="3439795"/>
            <a:ext cx="3576320" cy="251587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1143794" y="524193"/>
            <a:ext cx="5156200" cy="939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lvl="0" algn="ctr"/>
            <a:r>
              <a:rPr sz="2000">
                <a:solidFill>
                  <a:srgbClr val="FFFFFF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        </a:t>
            </a:r>
            <a:endParaRPr sz="2000">
              <a:solidFill>
                <a:srgbClr val="FFFFFF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 algn="ctr"/>
            <a:r>
              <a:rPr sz="2000">
                <a:solidFill>
                  <a:srgbClr val="FFFFFF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Twoje otoczenie i Twój dom też są ciekawe.</a:t>
            </a:r>
            <a:endParaRPr sz="2000" b="1">
              <a:solidFill>
                <a:srgbClr val="FFFFFF"/>
              </a:solidFill>
            </a:endParaRPr>
          </a:p>
          <a:p>
            <a:pPr lvl="0" algn="ctr"/>
            <a:r>
              <a:rPr sz="2000">
                <a:solidFill>
                  <a:srgbClr val="FFFFFF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Będziesz miał co robić. </a:t>
            </a:r>
            <a:endParaRPr sz="2000" b="1">
              <a:solidFill>
                <a:srgbClr val="FFFFFF"/>
              </a:solidFill>
            </a:endParaRPr>
          </a:p>
        </p:txBody>
      </p:sp>
      <p:pic>
        <p:nvPicPr>
          <p:cNvPr id="32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725487" y="4924425"/>
            <a:ext cx="1265238" cy="12652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2109787" y="2232025"/>
            <a:ext cx="1265238" cy="12652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item,1515,1,x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968750" y="1955800"/>
            <a:ext cx="4610100" cy="41656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37" name="Shape 37"/>
          <p:cNvSpPr/>
          <p:nvPr/>
        </p:nvSpPr>
        <p:spPr>
          <a:xfrm>
            <a:off x="90625" y="49529"/>
            <a:ext cx="8826027" cy="60477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t>                            </a:t>
            </a:r>
            <a:r>
              <a:rPr sz="2000">
                <a:solidFill>
                  <a:srgbClr val="FFFFFF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Czasami jednak zostaniesz w domu sam.</a:t>
            </a:r>
            <a:endParaRPr sz="2000" b="1">
              <a:solidFill>
                <a:srgbClr val="FFFFFF"/>
              </a:solidFill>
            </a:endParaRPr>
          </a:p>
          <a:p>
            <a:pPr lvl="0" algn="ctr"/>
            <a:r>
              <a:rPr sz="2000">
                <a:solidFill>
                  <a:srgbClr val="FFFFFF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Dla własnego bezpieczeństwa zamknij drzwi od wewnątrz. </a:t>
            </a:r>
            <a:endParaRPr sz="2000">
              <a:solidFill>
                <a:srgbClr val="FFFFFF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 algn="ctr"/>
            <a:r>
              <a:rPr sz="2000">
                <a:solidFill>
                  <a:srgbClr val="FFFFFF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W czasie nieobecności rodziców lub opiekunów </a:t>
            </a:r>
            <a:endParaRPr sz="2000">
              <a:solidFill>
                <a:srgbClr val="FFFFFF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 algn="ctr"/>
            <a:r>
              <a:rPr sz="2000">
                <a:solidFill>
                  <a:srgbClr val="FFFFFF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nie wpuszczaj nikogo do mieszkania, </a:t>
            </a:r>
            <a:endParaRPr sz="2000">
              <a:solidFill>
                <a:srgbClr val="FFFFFF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 algn="ctr"/>
            <a:r>
              <a:rPr sz="2000">
                <a:solidFill>
                  <a:srgbClr val="FFFFFF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bez względu na to, za kogo się podaje </a:t>
            </a:r>
            <a:endParaRPr sz="2000">
              <a:solidFill>
                <a:srgbClr val="FFFFFF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 algn="ctr"/>
            <a:r>
              <a:rPr sz="2000">
                <a:solidFill>
                  <a:srgbClr val="FFFFFF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(np.: policjanta, listonosza czy znajomego rodziców).</a:t>
            </a:r>
            <a:endParaRPr sz="2000" b="1">
              <a:solidFill>
                <a:srgbClr val="FFFFFF"/>
              </a:solidFill>
            </a:endParaRPr>
          </a:p>
          <a:p>
            <a:pPr lvl="0" algn="ctr"/>
            <a:r>
              <a:rPr sz="2000">
                <a:solidFill>
                  <a:srgbClr val="FFFFFF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Nie otwieraj drzwi, żeby sprawdzić, czy osoba pukająca już odeszła.</a:t>
            </a:r>
            <a:endParaRPr sz="2000">
              <a:solidFill>
                <a:srgbClr val="FFFFFF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/>
          </a:p>
          <a:p>
            <a:pPr lvl="0"/>
          </a:p>
          <a:p>
            <a:pPr lvl="0"/>
          </a:p>
          <a:p>
            <a:pPr lvl="0"/>
          </a:p>
          <a:p>
            <a:pPr lvl="0"/>
          </a:p>
          <a:p>
            <a:pPr lvl="0"/>
          </a:p>
          <a:p>
            <a:pPr lvl="0"/>
          </a:p>
          <a:p>
            <a:pPr lvl="0"/>
          </a:p>
          <a:p>
            <a:pPr lvl="0"/>
          </a:p>
          <a:p>
            <a:pPr lvl="0"/>
          </a:p>
          <a:p>
            <a:pPr lvl="0"/>
          </a:p>
          <a:p>
            <a:pPr lvl="0"/>
          </a:p>
        </p:txBody>
      </p:sp>
      <p:pic>
        <p:nvPicPr>
          <p:cNvPr id="38" name="bałwanki-1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1749413" y="2804298"/>
            <a:ext cx="6180522" cy="386216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9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87" y="3057525"/>
            <a:ext cx="1265238" cy="12652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0" name="j0439774[1].png" descr="j0439774[1]"/>
          <p:cNvPicPr/>
          <p:nvPr/>
        </p:nvPicPr>
        <p:blipFill>
          <a:blip r:embed="rId2"/>
          <a:stretch>
            <a:fillRect/>
          </a:stretch>
        </p:blipFill>
        <p:spPr>
          <a:xfrm>
            <a:off x="7748587" y="885825"/>
            <a:ext cx="1265238" cy="126523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290512" y="4586287"/>
            <a:ext cx="1676401" cy="1676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3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7019925" y="1700212"/>
            <a:ext cx="1676400" cy="1676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4" name="Shape 44"/>
          <p:cNvSpPr/>
          <p:nvPr/>
        </p:nvSpPr>
        <p:spPr>
          <a:xfrm>
            <a:off x="505663" y="-1013624"/>
            <a:ext cx="8132674" cy="294006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lvl="0" algn="ctr"/>
            <a:endParaRPr sz="3200">
              <a:solidFill>
                <a:srgbClr val="00008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endParaRPr sz="3200">
              <a:solidFill>
                <a:srgbClr val="00008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endParaRPr sz="3200">
              <a:solidFill>
                <a:srgbClr val="00008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/>
            <a:r>
              <a:rPr sz="400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Jeśli będziesz się bawił poza domem </a:t>
            </a:r>
            <a:endParaRPr sz="4000">
              <a:solidFill>
                <a:srgbClr val="FFFFFF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ctr"/>
            <a:r>
              <a:rPr sz="400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– PAMIĘTAJ!!!</a:t>
            </a:r>
            <a:endParaRPr sz="4000">
              <a:solidFill>
                <a:srgbClr val="FFFFFF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pic>
        <p:nvPicPr>
          <p:cNvPr id="45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684212" y="1700212"/>
            <a:ext cx="1676401" cy="1676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j0439774[1].png" descr="j0439774[1]"/>
          <p:cNvPicPr/>
          <p:nvPr/>
        </p:nvPicPr>
        <p:blipFill>
          <a:blip r:embed="rId1"/>
          <a:stretch>
            <a:fillRect/>
          </a:stretch>
        </p:blipFill>
        <p:spPr>
          <a:xfrm>
            <a:off x="6948487" y="4941887"/>
            <a:ext cx="1676401" cy="1676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winter-d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601120" y="2292350"/>
            <a:ext cx="3941760" cy="402059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50" name="Shape 50"/>
          <p:cNvSpPr/>
          <p:nvPr/>
        </p:nvSpPr>
        <p:spPr>
          <a:xfrm>
            <a:off x="-36926" y="608330"/>
            <a:ext cx="92396" cy="52322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FFFF"/>
              </a:solidFill>
            </a:endParaRPr>
          </a:p>
        </p:txBody>
      </p:sp>
      <p:pic>
        <p:nvPicPr>
          <p:cNvPr id="51" name="98260_zima_snieg_balwanek_dzieci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1532080" y="1930110"/>
            <a:ext cx="6519720" cy="488979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42910" y="285728"/>
            <a:ext cx="8148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pl-PL" sz="2800" dirty="0" smtClean="0">
                <a:solidFill>
                  <a:srgbClr val="FFFFFF"/>
                </a:solidFill>
              </a:rPr>
              <a:t>Zabawa na śniegu, zjazdy z górki, jazda na nartach czy łyżwach oraz inne szaleństwa na śniegu mogą sprawić wiele radości i wzmocnić naszą kondycję fizyczną.</a:t>
            </a:r>
            <a:endParaRPr lang="pl-PL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79705" y="620395"/>
            <a:ext cx="8281988" cy="9182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2800">
                <a:solidFill>
                  <a:srgbClr val="FFFFFF"/>
                </a:solidFill>
              </a:rPr>
              <a:t>Pamiętaj jednak, że podstawą jak zwykle, jest zdrowy rozsądek i ostrożność!</a:t>
            </a:r>
            <a:r>
              <a:rPr sz="3200">
                <a:solidFill>
                  <a:srgbClr val="FFFFFF"/>
                </a:solidFill>
              </a:rPr>
              <a:t> 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id="54" name="sniezny-aniol-3a74f6a1e4d9bc8b02,465,310,1,0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3028950" y="2460598"/>
            <a:ext cx="5905500" cy="3937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5" name="kulig.png" descr="Opis: http://1.bp.blogspot.com/-weQW1EvWi64/Tw70MC5aASI/AAAAAAAAM1E/vh_Rb7z6jZY/s1600/kulig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563562" y="2243137"/>
            <a:ext cx="3833275" cy="437192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j0149390[1].pdf" descr="j0149390[1]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0825" y="4752975"/>
            <a:ext cx="2419350" cy="21050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8" name="j0396800[1].pdf" descr="j0396800[1]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4365625"/>
            <a:ext cx="2686050" cy="24923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9" name="j0149589[1].pdf" descr="j0149589[1]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8762" y="4292600"/>
            <a:ext cx="2535238" cy="25654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0" name="Shape 60"/>
          <p:cNvSpPr/>
          <p:nvPr/>
        </p:nvSpPr>
        <p:spPr>
          <a:xfrm>
            <a:off x="250825" y="-2884805"/>
            <a:ext cx="6604000" cy="708406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lvl="0" defTabSz="0">
              <a:tabLst>
                <a:tab pos="5105400" algn="l"/>
              </a:tabLst>
            </a:pPr>
            <a:endParaRPr sz="6000">
              <a:solidFill>
                <a:srgbClr val="00008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defTabSz="0">
              <a:tabLst>
                <a:tab pos="5105400" algn="l"/>
              </a:tabLst>
            </a:pPr>
            <a:endParaRPr sz="6000">
              <a:solidFill>
                <a:srgbClr val="00008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defTabSz="0">
              <a:tabLst>
                <a:tab pos="5105400" algn="l"/>
              </a:tabLst>
            </a:pPr>
            <a:endParaRPr sz="6000">
              <a:solidFill>
                <a:srgbClr val="00008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 defTabSz="0">
              <a:tabLst>
                <a:tab pos="5105400" algn="l"/>
              </a:tabLst>
            </a:pPr>
            <a:endParaRPr sz="6000">
              <a:solidFill>
                <a:srgbClr val="000080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 defTabSz="0">
              <a:tabLst>
                <a:tab pos="5105400" algn="l"/>
              </a:tabLst>
            </a:pPr>
            <a:r>
              <a:rPr sz="4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Baw się tylko </a:t>
            </a:r>
            <a:endParaRPr sz="4400">
              <a:solidFill>
                <a:srgbClr val="FFFFFF"/>
              </a:solidFill>
            </a:endParaRPr>
          </a:p>
          <a:p>
            <a:pPr lvl="0" algn="ctr" defTabSz="0">
              <a:tabLst>
                <a:tab pos="5105400" algn="l"/>
              </a:tabLst>
            </a:pPr>
            <a:r>
              <a:rPr sz="4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w miejscach </a:t>
            </a:r>
            <a:endParaRPr sz="44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 defTabSz="0">
              <a:tabLst>
                <a:tab pos="5105400" algn="l"/>
              </a:tabLst>
            </a:pPr>
            <a:r>
              <a:rPr sz="4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przeznaczonych</a:t>
            </a:r>
            <a:endParaRPr sz="44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lvl="0" algn="ctr" defTabSz="0">
              <a:tabLst>
                <a:tab pos="5105400" algn="l"/>
              </a:tabLst>
            </a:pPr>
            <a:r>
              <a:rPr sz="4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do zabaw</a:t>
            </a:r>
            <a:r>
              <a:rPr lang="pl-PL" sz="4400">
                <a:solidFill>
                  <a:srgbClr val="FFFFFF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y, najlepiej na swoim podwórku.</a:t>
            </a:r>
            <a:endParaRPr lang="pl-PL" sz="4400">
              <a:solidFill>
                <a:srgbClr val="FFFFFF"/>
              </a:solidFill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pic>
        <p:nvPicPr>
          <p:cNvPr id="61" name="j0439774[1].png" descr="j0439774[1]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549275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2" name="j0439774[1].png" descr="j0439774[1]"/>
          <p:cNvPicPr/>
          <p:nvPr/>
        </p:nvPicPr>
        <p:blipFill>
          <a:blip r:embed="rId4"/>
          <a:stretch>
            <a:fillRect/>
          </a:stretch>
        </p:blipFill>
        <p:spPr>
          <a:xfrm>
            <a:off x="7524750" y="188912"/>
            <a:ext cx="1150938" cy="11525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j0439774[1].png" descr="j0439774[1]"/>
          <p:cNvPicPr/>
          <p:nvPr/>
        </p:nvPicPr>
        <p:blipFill>
          <a:blip r:embed="rId4"/>
          <a:stretch>
            <a:fillRect/>
          </a:stretch>
        </p:blipFill>
        <p:spPr>
          <a:xfrm>
            <a:off x="2466975" y="4391025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j0439774[1].png" descr="j0439774[1]"/>
          <p:cNvPicPr/>
          <p:nvPr/>
        </p:nvPicPr>
        <p:blipFill>
          <a:blip r:embed="rId4"/>
          <a:stretch>
            <a:fillRect/>
          </a:stretch>
        </p:blipFill>
        <p:spPr>
          <a:xfrm>
            <a:off x="6372225" y="1268412"/>
            <a:ext cx="1152525" cy="11525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j0439774[1].png" descr="j0439774[1]"/>
          <p:cNvPicPr/>
          <p:nvPr/>
        </p:nvPicPr>
        <p:blipFill>
          <a:blip r:embed="rId4"/>
          <a:stretch>
            <a:fillRect/>
          </a:stretch>
        </p:blipFill>
        <p:spPr>
          <a:xfrm>
            <a:off x="6300787" y="3141662"/>
            <a:ext cx="1150938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j0439774[1].png" descr="j0439774[1]"/>
          <p:cNvPicPr/>
          <p:nvPr/>
        </p:nvPicPr>
        <p:blipFill>
          <a:blip r:embed="rId4"/>
          <a:stretch>
            <a:fillRect/>
          </a:stretch>
        </p:blipFill>
        <p:spPr>
          <a:xfrm>
            <a:off x="7812087" y="1916112"/>
            <a:ext cx="1152526" cy="11525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j0439774[1].png" descr="j0439774[1]"/>
          <p:cNvPicPr/>
          <p:nvPr/>
        </p:nvPicPr>
        <p:blipFill>
          <a:blip r:embed="rId4"/>
          <a:stretch>
            <a:fillRect/>
          </a:stretch>
        </p:blipFill>
        <p:spPr>
          <a:xfrm>
            <a:off x="323850" y="3357562"/>
            <a:ext cx="1152525" cy="115093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 panose="020F0502020204030204"/>
            <a:ea typeface="Calibri" panose="020F0502020204030204"/>
            <a:cs typeface="Calibri" panose="020F0502020204030204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 panose="020F0502020204030204"/>
            <a:ea typeface="Calibri" panose="020F0502020204030204"/>
            <a:cs typeface="Calibri" panose="020F0502020204030204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 panose="020F0502020204030204"/>
            <a:ea typeface="Calibri" panose="020F0502020204030204"/>
            <a:cs typeface="Calibri" panose="020F0502020204030204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 panose="020F0502020204030204"/>
            <a:ea typeface="Calibri" panose="020F0502020204030204"/>
            <a:cs typeface="Calibri" panose="020F0502020204030204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3241</Words>
  <Application>WPS Presentation</Application>
  <PresentationFormat>Pokaz na ekranie (4:3)</PresentationFormat>
  <Paragraphs>118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Calibri</vt:lpstr>
      <vt:lpstr>Arial</vt:lpstr>
      <vt:lpstr>Avenir Roman</vt:lpstr>
      <vt:lpstr>Segoe Print</vt:lpstr>
      <vt:lpstr>Impact</vt:lpstr>
      <vt:lpstr>Comic Sans MS Bold</vt:lpstr>
      <vt:lpstr>Comic Sans MS</vt:lpstr>
      <vt:lpstr>Monotype Corsiva</vt:lpstr>
      <vt:lpstr>Comic Sans MS</vt:lpstr>
      <vt:lpstr>Times New Roman Bold</vt:lpstr>
      <vt:lpstr>Times New Roman</vt:lpstr>
      <vt:lpstr>Microsoft YaHei</vt:lpstr>
      <vt:lpstr>Arial Unicode MS</vt:lpstr>
      <vt:lpstr>Default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/>
  <cp:lastModifiedBy>user</cp:lastModifiedBy>
  <cp:revision>4</cp:revision>
  <dcterms:created xsi:type="dcterms:W3CDTF">2020-12-30T18:18:00Z</dcterms:created>
  <dcterms:modified xsi:type="dcterms:W3CDTF">2021-01-01T11:19:25Z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1045-11.2.0.9906</vt:lpwstr>
  </property>
</Properties>
</file>