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4"/>
  </p:notesMasterIdLst>
  <p:handoutMasterIdLst>
    <p:handoutMasterId r:id="rId25"/>
  </p:handoutMasterIdLst>
  <p:sldIdLst>
    <p:sldId id="257"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A45008F-94DB-43E0-8C9F-1F0525894FDF}" type="datetime1">
              <a:rPr lang="pl-PL" smtClean="0"/>
              <a:t>27.04.2020</a:t>
            </a:fld>
            <a:endParaRPr lang="en-US"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dirty="0"/>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7B4BC46-CA7A-4D04-99E7-1DA77BD3C4E2}" type="datetime1">
              <a:rPr lang="pl-PL" smtClean="0"/>
              <a:t>27.04.2020</a:t>
            </a:fld>
            <a:endParaRPr lang="en-US"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
              <a:t>Kliknij, aby edytować style wzorca tekstu</a:t>
            </a:r>
            <a:endParaRPr lang="en-US"/>
          </a:p>
          <a:p>
            <a:pPr lvl="1" rtl="0"/>
            <a:r>
              <a:rPr lang="pl"/>
              <a:t>Drugi poziom</a:t>
            </a:r>
          </a:p>
          <a:p>
            <a:pPr lvl="2" rtl="0"/>
            <a:r>
              <a:rPr lang="pl"/>
              <a:t>Trzeci poziom</a:t>
            </a:r>
          </a:p>
          <a:p>
            <a:pPr lvl="3" rtl="0"/>
            <a:r>
              <a:rPr lang="pl"/>
              <a:t>Czwarty poziom</a:t>
            </a:r>
          </a:p>
          <a:p>
            <a:pPr lvl="4" rtl="0"/>
            <a:r>
              <a:rPr lang="pl"/>
              <a:t>Piąty poziom</a:t>
            </a:r>
            <a:endParaRPr lang="en-US"/>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dirty="0"/>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10" name="Prostokąt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Prostokąt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Prostokąt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Łącznik prosty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ytuł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pPr rtl="0"/>
            <a:r>
              <a:rPr lang="pl-PL"/>
              <a:t>Kliknij, aby edytować styl</a:t>
            </a:r>
            <a:endParaRPr lang="en-US" dirty="0"/>
          </a:p>
        </p:txBody>
      </p:sp>
      <p:sp>
        <p:nvSpPr>
          <p:cNvPr id="3" name="Podtytuł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l-PL"/>
              <a:t>Kliknij, aby edytować styl wzorca podtytułu</a:t>
            </a:r>
            <a:endParaRPr lang="en-US" dirty="0"/>
          </a:p>
        </p:txBody>
      </p:sp>
      <p:sp>
        <p:nvSpPr>
          <p:cNvPr id="20" name="Data — symbol zastępczy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2CCAE96E-C089-46E2-B00B-E9B69FA3BE44}" type="datetime1">
              <a:rPr lang="pl-PL" smtClean="0"/>
              <a:t>27.04.2020</a:t>
            </a:fld>
            <a:endParaRPr lang="en-US" dirty="0"/>
          </a:p>
        </p:txBody>
      </p:sp>
      <p:sp>
        <p:nvSpPr>
          <p:cNvPr id="21" name="Stopka — symbol zastępczy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Numer slajdu — symbol zastępczy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en-US" dirty="0"/>
          </a:p>
        </p:txBody>
      </p:sp>
      <p:sp>
        <p:nvSpPr>
          <p:cNvPr id="3" name="Tekst pionowy — symbol zastępczy 2"/>
          <p:cNvSpPr>
            <a:spLocks noGrp="1"/>
          </p:cNvSpPr>
          <p:nvPr>
            <p:ph type="body" orient="vert" idx="1"/>
          </p:nvPr>
        </p:nvSpPr>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4" name="Data — symbol zastępczy 3"/>
          <p:cNvSpPr>
            <a:spLocks noGrp="1"/>
          </p:cNvSpPr>
          <p:nvPr>
            <p:ph type="dt" sz="half" idx="10"/>
          </p:nvPr>
        </p:nvSpPr>
        <p:spPr/>
        <p:txBody>
          <a:bodyPr rtlCol="0"/>
          <a:lstStyle/>
          <a:p>
            <a:pPr rtl="0"/>
            <a:fld id="{295CE57A-9EF6-40D3-AE54-5EACB0FCF8D9}" type="datetime1">
              <a:rPr lang="pl-PL" smtClean="0"/>
              <a:t>27.04.2020</a:t>
            </a:fld>
            <a:endParaRPr lang="en-US" dirty="0"/>
          </a:p>
        </p:txBody>
      </p:sp>
      <p:sp>
        <p:nvSpPr>
          <p:cNvPr id="5" name="Stopka — symbol zastępczy 4"/>
          <p:cNvSpPr>
            <a:spLocks noGrp="1"/>
          </p:cNvSpPr>
          <p:nvPr>
            <p:ph type="ftr" sz="quarter" idx="11"/>
          </p:nvPr>
        </p:nvSpPr>
        <p:spPr/>
        <p:txBody>
          <a:bodyPr rtlCol="0"/>
          <a:lstStyle/>
          <a:p>
            <a:pPr rtl="0"/>
            <a:endParaRPr lang="en-US" dirty="0"/>
          </a:p>
        </p:txBody>
      </p:sp>
      <p:sp>
        <p:nvSpPr>
          <p:cNvPr id="6" name="Numer slajdu — symbol zastępczy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991600" y="762000"/>
            <a:ext cx="2362200" cy="5257800"/>
          </a:xfrm>
        </p:spPr>
        <p:txBody>
          <a:bodyPr vert="eaVert" rtlCol="0"/>
          <a:lstStyle/>
          <a:p>
            <a:pPr rtl="0"/>
            <a:r>
              <a:rPr lang="pl-PL"/>
              <a:t>Kliknij, aby edytować styl</a:t>
            </a:r>
            <a:endParaRPr lang="en-US" dirty="0"/>
          </a:p>
        </p:txBody>
      </p:sp>
      <p:sp>
        <p:nvSpPr>
          <p:cNvPr id="3" name="Tekst pionowy — symbol zastępczy 2"/>
          <p:cNvSpPr>
            <a:spLocks noGrp="1"/>
          </p:cNvSpPr>
          <p:nvPr>
            <p:ph type="body" orient="vert" idx="1"/>
          </p:nvPr>
        </p:nvSpPr>
        <p:spPr>
          <a:xfrm>
            <a:off x="838200" y="762000"/>
            <a:ext cx="8077200" cy="5257800"/>
          </a:xfrm>
        </p:spPr>
        <p:txBody>
          <a:bodyPr vert="eaVert"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4" name="Data — symbol zastępczy 3"/>
          <p:cNvSpPr>
            <a:spLocks noGrp="1"/>
          </p:cNvSpPr>
          <p:nvPr>
            <p:ph type="dt" sz="half" idx="10"/>
          </p:nvPr>
        </p:nvSpPr>
        <p:spPr/>
        <p:txBody>
          <a:bodyPr rtlCol="0"/>
          <a:lstStyle/>
          <a:p>
            <a:pPr rtl="0"/>
            <a:fld id="{312F1629-0219-4FBD-9502-387E149235D5}" type="datetime1">
              <a:rPr lang="pl-PL" smtClean="0"/>
              <a:t>27.04.2020</a:t>
            </a:fld>
            <a:endParaRPr lang="en-US" dirty="0"/>
          </a:p>
        </p:txBody>
      </p:sp>
      <p:sp>
        <p:nvSpPr>
          <p:cNvPr id="5" name="Stopka — symbol zastępczy 4"/>
          <p:cNvSpPr>
            <a:spLocks noGrp="1"/>
          </p:cNvSpPr>
          <p:nvPr>
            <p:ph type="ftr" sz="quarter" idx="11"/>
          </p:nvPr>
        </p:nvSpPr>
        <p:spPr/>
        <p:txBody>
          <a:bodyPr rtlCol="0"/>
          <a:lstStyle/>
          <a:p>
            <a:pPr rtl="0"/>
            <a:endParaRPr lang="en-US" dirty="0"/>
          </a:p>
        </p:txBody>
      </p:sp>
      <p:sp>
        <p:nvSpPr>
          <p:cNvPr id="6" name="Numer slajdu — symbol zastępczy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en-US" dirty="0"/>
          </a:p>
        </p:txBody>
      </p:sp>
      <p:sp>
        <p:nvSpPr>
          <p:cNvPr id="3" name="Zawartość — symbol zastępczy 2"/>
          <p:cNvSpPr>
            <a:spLocks noGrp="1"/>
          </p:cNvSpPr>
          <p:nvPr>
            <p:ph idx="1"/>
          </p:nvPr>
        </p:nvSpPr>
        <p:spPr/>
        <p:txBody>
          <a:bodyPr rtlCol="0"/>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4" name="Data — symbol zastępczy 3"/>
          <p:cNvSpPr>
            <a:spLocks noGrp="1"/>
          </p:cNvSpPr>
          <p:nvPr>
            <p:ph type="dt" sz="half" idx="10"/>
          </p:nvPr>
        </p:nvSpPr>
        <p:spPr/>
        <p:txBody>
          <a:bodyPr rtlCol="0"/>
          <a:lstStyle/>
          <a:p>
            <a:pPr rtl="0"/>
            <a:fld id="{1B23B4D2-AC56-4E03-B584-C7EE294BDCA4}" type="datetime1">
              <a:rPr lang="pl-PL" smtClean="0"/>
              <a:t>27.04.2020</a:t>
            </a:fld>
            <a:endParaRPr lang="en-US" dirty="0"/>
          </a:p>
        </p:txBody>
      </p:sp>
      <p:sp>
        <p:nvSpPr>
          <p:cNvPr id="5" name="Stopka — symbol zastępczy 4"/>
          <p:cNvSpPr>
            <a:spLocks noGrp="1"/>
          </p:cNvSpPr>
          <p:nvPr>
            <p:ph type="ftr" sz="quarter" idx="11"/>
          </p:nvPr>
        </p:nvSpPr>
        <p:spPr/>
        <p:txBody>
          <a:bodyPr rtlCol="0"/>
          <a:lstStyle/>
          <a:p>
            <a:pPr rtl="0"/>
            <a:endParaRPr lang="en-US" dirty="0"/>
          </a:p>
        </p:txBody>
      </p:sp>
      <p:sp>
        <p:nvSpPr>
          <p:cNvPr id="6" name="Numer slajdu — symbol zastępczy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23" name="Prostokąt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Prostokąt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Prostokąt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1629156" y="2275165"/>
            <a:ext cx="8933688" cy="2406895"/>
          </a:xfrm>
        </p:spPr>
        <p:txBody>
          <a:bodyPr rtlCol="0"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pPr rtl="0"/>
            <a:r>
              <a:rPr lang="pl-PL"/>
              <a:t>Kliknij, aby edytować styl</a:t>
            </a:r>
            <a:endParaRPr lang="en-US" dirty="0"/>
          </a:p>
        </p:txBody>
      </p:sp>
      <p:grpSp>
        <p:nvGrpSpPr>
          <p:cNvPr id="16" name="Grup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Łącznik prosty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kst — symbol zastępczy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a:t>Kliknij, aby edytować style wzorca tekstu</a:t>
            </a:r>
          </a:p>
        </p:txBody>
      </p:sp>
      <p:sp>
        <p:nvSpPr>
          <p:cNvPr id="4" name="Data — symbol zastępczy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81C9E4F4-16A6-4438-87AB-4F5DC3B5A8D3}" type="datetime1">
              <a:rPr lang="pl-PL" smtClean="0"/>
              <a:t>27.04.2020</a:t>
            </a:fld>
            <a:endParaRPr lang="en-US" dirty="0"/>
          </a:p>
        </p:txBody>
      </p:sp>
      <p:sp>
        <p:nvSpPr>
          <p:cNvPr id="5" name="Stopka — symbol zastępczy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Numer slajdu — symbol zastępczy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8" name="Tytuł 7"/>
          <p:cNvSpPr>
            <a:spLocks noGrp="1"/>
          </p:cNvSpPr>
          <p:nvPr>
            <p:ph type="title"/>
          </p:nvPr>
        </p:nvSpPr>
        <p:spPr/>
        <p:txBody>
          <a:bodyPr rtlCol="0"/>
          <a:lstStyle/>
          <a:p>
            <a:pPr rtl="0"/>
            <a:r>
              <a:rPr lang="pl-PL"/>
              <a:t>Kliknij, aby edytować styl</a:t>
            </a:r>
            <a:endParaRPr lang="en-US" dirty="0"/>
          </a:p>
        </p:txBody>
      </p:sp>
      <p:sp>
        <p:nvSpPr>
          <p:cNvPr id="3" name="Zawartość — symbol zastępczy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4" name="Zawartość — symbol zastępczy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5" name="Data — symbol zastępczy 4"/>
          <p:cNvSpPr>
            <a:spLocks noGrp="1"/>
          </p:cNvSpPr>
          <p:nvPr>
            <p:ph type="dt" sz="half" idx="10"/>
          </p:nvPr>
        </p:nvSpPr>
        <p:spPr/>
        <p:txBody>
          <a:bodyPr rtlCol="0"/>
          <a:lstStyle/>
          <a:p>
            <a:pPr rtl="0"/>
            <a:fld id="{8F9E9CAD-0F3C-4A80-BB5E-125D14EA3F8F}" type="datetime1">
              <a:rPr lang="pl-PL" smtClean="0"/>
              <a:t>27.04.2020</a:t>
            </a:fld>
            <a:endParaRPr lang="en-US" dirty="0"/>
          </a:p>
        </p:txBody>
      </p:sp>
      <p:sp>
        <p:nvSpPr>
          <p:cNvPr id="6" name="Stopka — symbol zastępczy 5"/>
          <p:cNvSpPr>
            <a:spLocks noGrp="1"/>
          </p:cNvSpPr>
          <p:nvPr>
            <p:ph type="ftr" sz="quarter" idx="11"/>
          </p:nvPr>
        </p:nvSpPr>
        <p:spPr/>
        <p:txBody>
          <a:bodyPr rtlCol="0"/>
          <a:lstStyle/>
          <a:p>
            <a:pPr rtl="0"/>
            <a:endParaRPr lang="en-US" dirty="0"/>
          </a:p>
        </p:txBody>
      </p:sp>
      <p:sp>
        <p:nvSpPr>
          <p:cNvPr id="7" name="Numer slajdu — symbol zastępczy 6"/>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en-US" dirty="0"/>
          </a:p>
        </p:txBody>
      </p:sp>
      <p:sp>
        <p:nvSpPr>
          <p:cNvPr id="3" name="Tekst — symbol zastępczy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
          </a:p>
        </p:txBody>
      </p:sp>
      <p:sp>
        <p:nvSpPr>
          <p:cNvPr id="5" name="Tekst — symbol zastępczy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
          </a:p>
        </p:txBody>
      </p:sp>
      <p:sp>
        <p:nvSpPr>
          <p:cNvPr id="7" name="Data — symbol zastępczy 6"/>
          <p:cNvSpPr>
            <a:spLocks noGrp="1"/>
          </p:cNvSpPr>
          <p:nvPr>
            <p:ph type="dt" sz="half" idx="10"/>
          </p:nvPr>
        </p:nvSpPr>
        <p:spPr/>
        <p:txBody>
          <a:bodyPr rtlCol="0"/>
          <a:lstStyle/>
          <a:p>
            <a:pPr rtl="0"/>
            <a:fld id="{E22AC233-C75A-4ABB-8E66-F95B5065B39F}" type="datetime1">
              <a:rPr lang="pl-PL" smtClean="0"/>
              <a:t>27.04.2020</a:t>
            </a:fld>
            <a:endParaRPr lang="en-US" dirty="0"/>
          </a:p>
        </p:txBody>
      </p:sp>
      <p:sp>
        <p:nvSpPr>
          <p:cNvPr id="8" name="Stopka — symbol zastępczy 7"/>
          <p:cNvSpPr>
            <a:spLocks noGrp="1"/>
          </p:cNvSpPr>
          <p:nvPr>
            <p:ph type="ftr" sz="quarter" idx="11"/>
          </p:nvPr>
        </p:nvSpPr>
        <p:spPr/>
        <p:txBody>
          <a:bodyPr rtlCol="0"/>
          <a:lstStyle/>
          <a:p>
            <a:pPr rtl="0"/>
            <a:endParaRPr lang="en-US" dirty="0"/>
          </a:p>
        </p:txBody>
      </p:sp>
      <p:sp>
        <p:nvSpPr>
          <p:cNvPr id="9" name="Numer slajdu — symbol zastępczy 8"/>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en-US" dirty="0"/>
          </a:p>
        </p:txBody>
      </p:sp>
      <p:sp>
        <p:nvSpPr>
          <p:cNvPr id="3" name="Data — symbol zastępczy 2"/>
          <p:cNvSpPr>
            <a:spLocks noGrp="1"/>
          </p:cNvSpPr>
          <p:nvPr>
            <p:ph type="dt" sz="half" idx="10"/>
          </p:nvPr>
        </p:nvSpPr>
        <p:spPr/>
        <p:txBody>
          <a:bodyPr rtlCol="0"/>
          <a:lstStyle/>
          <a:p>
            <a:pPr rtl="0"/>
            <a:fld id="{1050CA8E-29E9-4255-834A-5506FCFC9DB9}" type="datetime1">
              <a:rPr lang="pl-PL" smtClean="0"/>
              <a:t>27.04.2020</a:t>
            </a:fld>
            <a:endParaRPr lang="en-US" dirty="0"/>
          </a:p>
        </p:txBody>
      </p:sp>
      <p:sp>
        <p:nvSpPr>
          <p:cNvPr id="4" name="Stopka — symbol zastępczy 3"/>
          <p:cNvSpPr>
            <a:spLocks noGrp="1"/>
          </p:cNvSpPr>
          <p:nvPr>
            <p:ph type="ftr" sz="quarter" idx="11"/>
          </p:nvPr>
        </p:nvSpPr>
        <p:spPr/>
        <p:txBody>
          <a:bodyPr rtlCol="0"/>
          <a:lstStyle/>
          <a:p>
            <a:pPr rtl="0"/>
            <a:endParaRPr lang="en-US" dirty="0"/>
          </a:p>
        </p:txBody>
      </p:sp>
      <p:sp>
        <p:nvSpPr>
          <p:cNvPr id="5" name="Numer slajdu — symbol zastępczy 4"/>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fld id="{A883F517-6B00-4EBE-BB1E-5A3C870E7B5B}" type="datetime1">
              <a:rPr lang="pl-PL" smtClean="0"/>
              <a:t>27.04.2020</a:t>
            </a:fld>
            <a:endParaRPr lang="en-US" dirty="0"/>
          </a:p>
        </p:txBody>
      </p:sp>
      <p:sp>
        <p:nvSpPr>
          <p:cNvPr id="3" name="Stopka — symbol zastępczy 2"/>
          <p:cNvSpPr>
            <a:spLocks noGrp="1"/>
          </p:cNvSpPr>
          <p:nvPr>
            <p:ph type="ftr" sz="quarter" idx="11"/>
          </p:nvPr>
        </p:nvSpPr>
        <p:spPr/>
        <p:txBody>
          <a:bodyPr rtlCol="0"/>
          <a:lstStyle/>
          <a:p>
            <a:pPr rtl="0"/>
            <a:endParaRPr lang="en-US" dirty="0"/>
          </a:p>
        </p:txBody>
      </p:sp>
      <p:sp>
        <p:nvSpPr>
          <p:cNvPr id="4" name="Numer slajdu — symbol zastępczy 3"/>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ostokąt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pl-PL"/>
              <a:t>Kliknij, aby edytować styl</a:t>
            </a:r>
            <a:endParaRPr lang="en-US" dirty="0"/>
          </a:p>
        </p:txBody>
      </p:sp>
      <p:sp>
        <p:nvSpPr>
          <p:cNvPr id="3" name="Zawartość — symbol zastępczy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en-US" dirty="0"/>
          </a:p>
        </p:txBody>
      </p:sp>
      <p:sp>
        <p:nvSpPr>
          <p:cNvPr id="4" name="Tekst — symbol zastępczy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a:t>Kliknij, aby edytować style wzorca tekstu</a:t>
            </a:r>
          </a:p>
        </p:txBody>
      </p:sp>
      <p:sp>
        <p:nvSpPr>
          <p:cNvPr id="8" name="Data — symbol zastępczy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01960BF6-A2FB-4490-B0E1-2EFE4D703CA1}" type="datetime1">
              <a:rPr lang="pl-PL" smtClean="0"/>
              <a:t>27.04.2020</a:t>
            </a:fld>
            <a:endParaRPr lang="en-US" dirty="0"/>
          </a:p>
        </p:txBody>
      </p:sp>
      <p:sp>
        <p:nvSpPr>
          <p:cNvPr id="9" name="Stopka — symbol zastępczy 8"/>
          <p:cNvSpPr>
            <a:spLocks noGrp="1"/>
          </p:cNvSpPr>
          <p:nvPr>
            <p:ph type="ftr" sz="quarter" idx="11"/>
          </p:nvPr>
        </p:nvSpPr>
        <p:spPr>
          <a:xfrm>
            <a:off x="685801" y="6035040"/>
            <a:ext cx="4584700" cy="365760"/>
          </a:xfrm>
        </p:spPr>
        <p:txBody>
          <a:bodyPr rtlCol="0"/>
          <a:lstStyle>
            <a:lvl1pPr algn="l">
              <a:defRPr/>
            </a:lvl1pPr>
          </a:lstStyle>
          <a:p>
            <a:pPr rtl="0"/>
            <a:endParaRPr lang="en-US" dirty="0"/>
          </a:p>
        </p:txBody>
      </p:sp>
      <p:sp>
        <p:nvSpPr>
          <p:cNvPr id="11" name="Numer slajdu — symbol zastępczy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raz — symbol zastępczy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a:t>Kliknij ikonę, aby dodać obraz</a:t>
            </a:r>
            <a:endParaRPr lang="en-US" dirty="0"/>
          </a:p>
        </p:txBody>
      </p:sp>
      <p:sp>
        <p:nvSpPr>
          <p:cNvPr id="5" name="Data — symbol zastępczy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06F68170-BB03-45F9-AA6D-B79E10EA3212}" type="datetime1">
              <a:rPr lang="pl-PL" smtClean="0"/>
              <a:t>27.04.2020</a:t>
            </a:fld>
            <a:endParaRPr lang="en-US" dirty="0"/>
          </a:p>
        </p:txBody>
      </p:sp>
      <p:sp>
        <p:nvSpPr>
          <p:cNvPr id="6" name="Stopka — symbol zastępczy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Numer slajdu — symbol zastępczy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dirty="0"/>
          </a:p>
        </p:txBody>
      </p:sp>
      <p:sp>
        <p:nvSpPr>
          <p:cNvPr id="12" name="Prostokąt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pl-PL"/>
              <a:t>Kliknij, aby edytować styl</a:t>
            </a:r>
            <a:endParaRPr lang="en-US" dirty="0"/>
          </a:p>
        </p:txBody>
      </p:sp>
      <p:sp>
        <p:nvSpPr>
          <p:cNvPr id="4" name="Tekst — symbol zastępczy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a:t>Kliknij, aby edytować style wzorca tekstu</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useBgFill="1">
        <p:nvSpPr>
          <p:cNvPr id="9" name="Prostokąt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Prostokąt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Prostokąt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ytuł — symbol zastępczy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l" dirty="0"/>
              <a:t>Kliknij, aby edytować styl wzorca tytułu</a:t>
            </a:r>
            <a:endParaRPr lang="en-US" dirty="0"/>
          </a:p>
        </p:txBody>
      </p:sp>
      <p:sp>
        <p:nvSpPr>
          <p:cNvPr id="3" name="Tekst — symbol zastępczy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l"/>
              <a:t>Kliknij, aby edytować style wzorca tekstu</a:t>
            </a:r>
          </a:p>
          <a:p>
            <a:pPr lvl="1" rtl="0"/>
            <a:r>
              <a:rPr lang="pl"/>
              <a:t>Drugi poziom</a:t>
            </a:r>
          </a:p>
          <a:p>
            <a:pPr lvl="2" rtl="0"/>
            <a:r>
              <a:rPr lang="pl"/>
              <a:t>Trzeci poziom</a:t>
            </a:r>
          </a:p>
          <a:p>
            <a:pPr lvl="3" rtl="0"/>
            <a:r>
              <a:rPr lang="pl"/>
              <a:t>Czwarty poziom</a:t>
            </a:r>
          </a:p>
          <a:p>
            <a:pPr lvl="4" rtl="0"/>
            <a:r>
              <a:rPr lang="pl"/>
              <a:t>Piąty poziom</a:t>
            </a:r>
            <a:endParaRPr lang="en-US" dirty="0"/>
          </a:p>
        </p:txBody>
      </p:sp>
      <p:sp>
        <p:nvSpPr>
          <p:cNvPr id="4" name="Data — symbol zastępczy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6A285E77-555D-4FDC-8A83-B62BFEC6F565}" type="datetime1">
              <a:rPr lang="pl-PL" smtClean="0"/>
              <a:t>27.04.2020</a:t>
            </a:fld>
            <a:endParaRPr lang="en-US" dirty="0"/>
          </a:p>
        </p:txBody>
      </p:sp>
      <p:sp>
        <p:nvSpPr>
          <p:cNvPr id="5" name="Stopka — symbol zastępczy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Numer slajdu — symbol zastępczy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raz 5" descr="Zbliżenie logo&#10;&#10;Automatycznie generowany opis">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1" y="0"/>
            <a:ext cx="12191979" cy="6857990"/>
          </a:xfrm>
          <a:prstGeom prst="rect">
            <a:avLst/>
          </a:prstGeom>
        </p:spPr>
      </p:pic>
      <p:sp>
        <p:nvSpPr>
          <p:cNvPr id="82" name="Prostokąt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Prostokąt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ytuł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947857" cy="1630907"/>
          </a:xfrm>
        </p:spPr>
        <p:txBody>
          <a:bodyPr rtlCol="0">
            <a:normAutofit fontScale="90000"/>
          </a:bodyPr>
          <a:lstStyle/>
          <a:p>
            <a:r>
              <a:rPr lang="pl-PL" sz="4400" dirty="0" err="1">
                <a:solidFill>
                  <a:schemeClr val="tx1"/>
                </a:solidFill>
              </a:rPr>
              <a:t>Logorytmika</a:t>
            </a:r>
            <a:r>
              <a:rPr lang="pl-PL" sz="4400" dirty="0">
                <a:solidFill>
                  <a:schemeClr val="tx1"/>
                </a:solidFill>
              </a:rPr>
              <a:t> </a:t>
            </a:r>
            <a:br>
              <a:rPr lang="pl-PL" sz="4400" dirty="0">
                <a:solidFill>
                  <a:schemeClr val="tx1"/>
                </a:solidFill>
              </a:rPr>
            </a:br>
            <a:r>
              <a:rPr lang="pl-PL" sz="4400" dirty="0">
                <a:solidFill>
                  <a:schemeClr val="tx1"/>
                </a:solidFill>
              </a:rPr>
              <a:t>w terapii logopedycznej</a:t>
            </a:r>
            <a:endParaRPr lang="pl" sz="4400" dirty="0">
              <a:solidFill>
                <a:schemeClr val="tx1"/>
              </a:solidFill>
            </a:endParaRPr>
          </a:p>
        </p:txBody>
      </p:sp>
      <p:sp>
        <p:nvSpPr>
          <p:cNvPr id="3" name="Podtytuł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rmAutofit/>
          </a:bodyPr>
          <a:lstStyle/>
          <a:p>
            <a:pPr rtl="0">
              <a:spcAft>
                <a:spcPts val="600"/>
              </a:spcAft>
            </a:pPr>
            <a:r>
              <a:rPr lang="pl-PL" dirty="0">
                <a:solidFill>
                  <a:schemeClr val="tx1"/>
                </a:solidFill>
              </a:rPr>
              <a:t>Ewa Jachym-Kawa </a:t>
            </a:r>
            <a:r>
              <a:rPr lang="pl-PL">
                <a:solidFill>
                  <a:schemeClr val="tx1"/>
                </a:solidFill>
              </a:rPr>
              <a:t>- logopeda</a:t>
            </a:r>
            <a:endParaRPr lang="pl"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2DF3C0-AC32-4C25-ACC0-D903E7482F6F}"/>
              </a:ext>
            </a:extLst>
          </p:cNvPr>
          <p:cNvSpPr>
            <a:spLocks noGrp="1"/>
          </p:cNvSpPr>
          <p:nvPr>
            <p:ph type="title"/>
          </p:nvPr>
        </p:nvSpPr>
        <p:spPr/>
        <p:txBody>
          <a:bodyPr>
            <a:normAutofit/>
          </a:bodyPr>
          <a:lstStyle/>
          <a:p>
            <a:pPr algn="ctr"/>
            <a:r>
              <a:rPr lang="pl-PL" b="1" dirty="0"/>
              <a:t>Rodzaje ćwiczeń w logorytmice</a:t>
            </a:r>
            <a:br>
              <a:rPr lang="pl-PL" dirty="0"/>
            </a:br>
            <a:endParaRPr lang="pl-PL" dirty="0"/>
          </a:p>
        </p:txBody>
      </p:sp>
      <p:sp>
        <p:nvSpPr>
          <p:cNvPr id="3" name="Symbol zastępczy zawartości 2">
            <a:extLst>
              <a:ext uri="{FF2B5EF4-FFF2-40B4-BE49-F238E27FC236}">
                <a16:creationId xmlns:a16="http://schemas.microsoft.com/office/drawing/2014/main" id="{48ED8ADD-EA40-4FF9-9601-A541E02F9714}"/>
              </a:ext>
            </a:extLst>
          </p:cNvPr>
          <p:cNvSpPr>
            <a:spLocks noGrp="1"/>
          </p:cNvSpPr>
          <p:nvPr>
            <p:ph idx="1"/>
          </p:nvPr>
        </p:nvSpPr>
        <p:spPr>
          <a:xfrm>
            <a:off x="1066800" y="1771815"/>
            <a:ext cx="10058400" cy="4098897"/>
          </a:xfrm>
        </p:spPr>
        <p:txBody>
          <a:bodyPr>
            <a:normAutofit/>
          </a:bodyPr>
          <a:lstStyle/>
          <a:p>
            <a:r>
              <a:rPr lang="pl-PL" b="1" dirty="0"/>
              <a:t>Ćwiczenia ruchowe: </a:t>
            </a:r>
            <a:endParaRPr lang="pl-PL" dirty="0"/>
          </a:p>
          <a:p>
            <a:pPr marL="0" indent="0">
              <a:buNone/>
            </a:pPr>
            <a:r>
              <a:rPr lang="pl-PL" b="1" dirty="0"/>
              <a:t>chód, bieg, podskoki, przeskoki, przestrzeń, napięcie i rozluźnienie, koordynacja. </a:t>
            </a:r>
          </a:p>
          <a:p>
            <a:pPr marL="0" indent="0">
              <a:buNone/>
            </a:pPr>
            <a:r>
              <a:rPr lang="pl-PL" b="1" dirty="0"/>
              <a:t> </a:t>
            </a:r>
          </a:p>
          <a:p>
            <a:r>
              <a:rPr lang="pl-PL" b="1" dirty="0"/>
              <a:t>Ćwiczenia słuchowe: </a:t>
            </a:r>
            <a:endParaRPr lang="pl-PL" dirty="0"/>
          </a:p>
          <a:p>
            <a:pPr marL="0" indent="0">
              <a:buNone/>
            </a:pPr>
            <a:r>
              <a:rPr lang="pl-PL" b="1" dirty="0"/>
              <a:t>różnicowanie rytmu, tempa, dynamiki, akcentu, artykulacji, barwy, melodyki. </a:t>
            </a:r>
          </a:p>
          <a:p>
            <a:pPr marL="0" indent="0">
              <a:buNone/>
            </a:pPr>
            <a:r>
              <a:rPr lang="pl-PL" b="1" dirty="0"/>
              <a:t> </a:t>
            </a:r>
          </a:p>
          <a:p>
            <a:r>
              <a:rPr lang="pl-PL" b="1" dirty="0"/>
              <a:t>Ćwiczenia inhibicyjno-</a:t>
            </a:r>
            <a:r>
              <a:rPr lang="pl-PL" b="1" dirty="0" err="1"/>
              <a:t>incytacyjne</a:t>
            </a:r>
            <a:r>
              <a:rPr lang="pl-PL" b="1" dirty="0"/>
              <a:t>: </a:t>
            </a:r>
            <a:endParaRPr lang="pl-PL" dirty="0"/>
          </a:p>
          <a:p>
            <a:pPr marL="0" indent="0">
              <a:buNone/>
            </a:pPr>
            <a:r>
              <a:rPr lang="pl-PL" b="1" dirty="0"/>
              <a:t>reakcja psychoruchowa na określony sygnał/sygnały (zmienna ilość i rodzaj sygnałów). </a:t>
            </a:r>
          </a:p>
          <a:p>
            <a:pPr marL="0" indent="0">
              <a:buNone/>
            </a:pPr>
            <a:r>
              <a:rPr lang="pl-PL" b="1" dirty="0"/>
              <a:t> </a:t>
            </a:r>
          </a:p>
          <a:p>
            <a:r>
              <a:rPr lang="pl-PL" b="1" dirty="0"/>
              <a:t>Ćwiczenia słowno-ruchowe: </a:t>
            </a:r>
            <a:endParaRPr lang="pl-PL" dirty="0"/>
          </a:p>
          <a:p>
            <a:pPr marL="0" indent="0">
              <a:buNone/>
            </a:pPr>
            <a:r>
              <a:rPr lang="pl-PL" b="1" dirty="0"/>
              <a:t>wywołanie/usprawnienie/automatyzacja (zróżnicowany zakres ruchu i materiału lingwistycznego). </a:t>
            </a:r>
          </a:p>
          <a:p>
            <a:endParaRPr lang="pl-PL" b="1" dirty="0"/>
          </a:p>
          <a:p>
            <a:pPr marL="0" indent="0">
              <a:buNone/>
            </a:pPr>
            <a:endParaRPr lang="pl-PL" dirty="0"/>
          </a:p>
        </p:txBody>
      </p:sp>
    </p:spTree>
    <p:extLst>
      <p:ext uri="{BB962C8B-B14F-4D97-AF65-F5344CB8AC3E}">
        <p14:creationId xmlns:p14="http://schemas.microsoft.com/office/powerpoint/2010/main" val="183661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44AC41-5960-491B-AC9E-825C0C5D6949}"/>
              </a:ext>
            </a:extLst>
          </p:cNvPr>
          <p:cNvSpPr>
            <a:spLocks noGrp="1"/>
          </p:cNvSpPr>
          <p:nvPr>
            <p:ph type="title"/>
          </p:nvPr>
        </p:nvSpPr>
        <p:spPr/>
        <p:txBody>
          <a:bodyPr>
            <a:normAutofit fontScale="90000"/>
          </a:bodyPr>
          <a:lstStyle/>
          <a:p>
            <a:pPr algn="ctr"/>
            <a:r>
              <a:rPr lang="pl-PL" b="1" dirty="0"/>
              <a:t>Logorytmika w profilaktyce logopedycznej</a:t>
            </a:r>
            <a:br>
              <a:rPr lang="pl-PL" dirty="0"/>
            </a:br>
            <a:endParaRPr lang="pl-PL" dirty="0"/>
          </a:p>
        </p:txBody>
      </p:sp>
      <p:sp>
        <p:nvSpPr>
          <p:cNvPr id="3" name="Symbol zastępczy zawartości 2">
            <a:extLst>
              <a:ext uri="{FF2B5EF4-FFF2-40B4-BE49-F238E27FC236}">
                <a16:creationId xmlns:a16="http://schemas.microsoft.com/office/drawing/2014/main" id="{F2BE42BD-CCFF-438E-8680-5EF513304C94}"/>
              </a:ext>
            </a:extLst>
          </p:cNvPr>
          <p:cNvSpPr>
            <a:spLocks noGrp="1"/>
          </p:cNvSpPr>
          <p:nvPr>
            <p:ph sz="half" idx="2"/>
          </p:nvPr>
        </p:nvSpPr>
        <p:spPr>
          <a:xfrm>
            <a:off x="689776" y="1847087"/>
            <a:ext cx="4663440" cy="3163825"/>
          </a:xfrm>
        </p:spPr>
        <p:txBody>
          <a:bodyPr>
            <a:normAutofit fontScale="85000" lnSpcReduction="20000"/>
          </a:bodyPr>
          <a:lstStyle/>
          <a:p>
            <a:pPr marL="0" indent="0">
              <a:buNone/>
            </a:pPr>
            <a:r>
              <a:rPr lang="pl-PL" sz="2000" b="1" dirty="0"/>
              <a:t>Przykład zajęcia:</a:t>
            </a:r>
          </a:p>
          <a:p>
            <a:pPr lvl="0"/>
            <a:r>
              <a:rPr lang="pl-PL" sz="2000" b="1" dirty="0"/>
              <a:t>wiersz/piosenka – cała bądź fragment (dobrany np. pod kątem fonetycznym                   lub semantycznym), </a:t>
            </a:r>
          </a:p>
          <a:p>
            <a:r>
              <a:rPr lang="pl-PL" sz="2000" b="1" dirty="0"/>
              <a:t>2-3 ćwiczenia słuchowe, </a:t>
            </a:r>
          </a:p>
          <a:p>
            <a:r>
              <a:rPr lang="pl-PL" sz="2000" b="1" dirty="0"/>
              <a:t>2-3 ćwiczenia motoryczne, </a:t>
            </a:r>
          </a:p>
          <a:p>
            <a:pPr lvl="0"/>
            <a:r>
              <a:rPr lang="pl-PL" sz="2000" b="1" dirty="0"/>
              <a:t>2-3 ćwiczenia hamująco-pobudzające, zabawa z wierszykiem/piosenką. </a:t>
            </a:r>
          </a:p>
          <a:p>
            <a:pPr marL="0" indent="0">
              <a:buNone/>
            </a:pPr>
            <a:endParaRPr lang="pl-PL" dirty="0"/>
          </a:p>
          <a:p>
            <a:pPr marL="0" indent="0">
              <a:buNone/>
            </a:pPr>
            <a:r>
              <a:rPr lang="pl-PL" b="1" dirty="0"/>
              <a:t> </a:t>
            </a:r>
            <a:endParaRPr lang="pl-PL" dirty="0"/>
          </a:p>
          <a:p>
            <a:pPr marL="0" indent="0">
              <a:buNone/>
            </a:pPr>
            <a:endParaRPr lang="pl-PL" dirty="0"/>
          </a:p>
        </p:txBody>
      </p:sp>
      <p:pic>
        <p:nvPicPr>
          <p:cNvPr id="8" name="Obraz 7">
            <a:extLst>
              <a:ext uri="{FF2B5EF4-FFF2-40B4-BE49-F238E27FC236}">
                <a16:creationId xmlns:a16="http://schemas.microsoft.com/office/drawing/2014/main" id="{2E04101A-F352-4795-8DAB-13B7731FA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671" y="2490581"/>
            <a:ext cx="5689060" cy="3163824"/>
          </a:xfrm>
          <a:prstGeom prst="rect">
            <a:avLst/>
          </a:prstGeom>
        </p:spPr>
      </p:pic>
    </p:spTree>
    <p:extLst>
      <p:ext uri="{BB962C8B-B14F-4D97-AF65-F5344CB8AC3E}">
        <p14:creationId xmlns:p14="http://schemas.microsoft.com/office/powerpoint/2010/main" val="261797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5E6131-0FA0-448B-89FC-51E57D4E88C3}"/>
              </a:ext>
            </a:extLst>
          </p:cNvPr>
          <p:cNvSpPr>
            <a:spLocks noGrp="1"/>
          </p:cNvSpPr>
          <p:nvPr>
            <p:ph type="title"/>
          </p:nvPr>
        </p:nvSpPr>
        <p:spPr/>
        <p:txBody>
          <a:bodyPr/>
          <a:lstStyle/>
          <a:p>
            <a:pPr algn="ctr"/>
            <a:r>
              <a:rPr lang="pl-PL" b="1" dirty="0"/>
              <a:t>Logorytmika w ćwiczeniach </a:t>
            </a:r>
            <a:br>
              <a:rPr lang="pl-PL" dirty="0"/>
            </a:br>
            <a:endParaRPr lang="pl-PL" dirty="0"/>
          </a:p>
        </p:txBody>
      </p:sp>
      <p:sp>
        <p:nvSpPr>
          <p:cNvPr id="6" name="Symbol zastępczy zawartości 5">
            <a:extLst>
              <a:ext uri="{FF2B5EF4-FFF2-40B4-BE49-F238E27FC236}">
                <a16:creationId xmlns:a16="http://schemas.microsoft.com/office/drawing/2014/main" id="{75F1241F-8037-4D75-89B7-809868B4808A}"/>
              </a:ext>
            </a:extLst>
          </p:cNvPr>
          <p:cNvSpPr>
            <a:spLocks noGrp="1"/>
          </p:cNvSpPr>
          <p:nvPr>
            <p:ph sz="quarter" idx="4"/>
          </p:nvPr>
        </p:nvSpPr>
        <p:spPr>
          <a:xfrm>
            <a:off x="6458712" y="2146853"/>
            <a:ext cx="4663440" cy="3810128"/>
          </a:xfrm>
        </p:spPr>
        <p:txBody>
          <a:bodyPr/>
          <a:lstStyle/>
          <a:p>
            <a:r>
              <a:rPr lang="pl-PL" b="1" u="sng" dirty="0"/>
              <a:t>ogólnej sprawności motorycznej            </a:t>
            </a:r>
            <a:r>
              <a:rPr lang="pl-PL" b="1" dirty="0"/>
              <a:t>– motoryczne (wszystkie rodzaje), inhibicyjno-</a:t>
            </a:r>
            <a:r>
              <a:rPr lang="pl-PL" b="1" dirty="0" err="1"/>
              <a:t>incytacyjne</a:t>
            </a:r>
            <a:r>
              <a:rPr lang="pl-PL" b="1" dirty="0"/>
              <a:t> </a:t>
            </a:r>
          </a:p>
          <a:p>
            <a:endParaRPr lang="pl-PL" b="1" dirty="0"/>
          </a:p>
          <a:p>
            <a:r>
              <a:rPr lang="pl-PL" b="1" u="sng" dirty="0"/>
              <a:t>poszczególnych funkcji psychicznych</a:t>
            </a:r>
            <a:r>
              <a:rPr lang="pl-PL" b="1" dirty="0"/>
              <a:t>: uwagi, pamięci, spostrzegawczości </a:t>
            </a:r>
          </a:p>
          <a:p>
            <a:endParaRPr lang="pl-PL" b="1" dirty="0"/>
          </a:p>
          <a:p>
            <a:r>
              <a:rPr lang="pl-PL" b="1" u="sng" dirty="0"/>
              <a:t>słuchowe</a:t>
            </a:r>
            <a:r>
              <a:rPr lang="pl-PL" b="1" dirty="0"/>
              <a:t> – słuchowe (wszystkie rodzaje) </a:t>
            </a:r>
          </a:p>
          <a:p>
            <a:endParaRPr lang="pl-PL" dirty="0"/>
          </a:p>
        </p:txBody>
      </p:sp>
      <p:sp>
        <p:nvSpPr>
          <p:cNvPr id="9" name="Symbol zastępczy tekstu 2">
            <a:extLst>
              <a:ext uri="{FF2B5EF4-FFF2-40B4-BE49-F238E27FC236}">
                <a16:creationId xmlns:a16="http://schemas.microsoft.com/office/drawing/2014/main" id="{06132735-C77F-4FD9-BD0D-9A7A85103EEA}"/>
              </a:ext>
            </a:extLst>
          </p:cNvPr>
          <p:cNvSpPr>
            <a:spLocks noGrp="1"/>
          </p:cNvSpPr>
          <p:nvPr>
            <p:ph sz="half" idx="2"/>
          </p:nvPr>
        </p:nvSpPr>
        <p:spPr>
          <a:xfrm>
            <a:off x="1069975" y="2014538"/>
            <a:ext cx="4664075" cy="3941762"/>
          </a:xfrm>
        </p:spPr>
        <p:txBody>
          <a:bodyPr/>
          <a:lstStyle/>
          <a:p>
            <a:r>
              <a:rPr lang="pl-PL" b="1" u="sng" dirty="0"/>
              <a:t>oddechowe</a:t>
            </a:r>
            <a:r>
              <a:rPr lang="pl-PL" b="1" dirty="0"/>
              <a:t> – ćwiczenia motoryczne (napinanie i rozluźnianie określonych grup mięśniowych: obręcz barkowa, klatka piersiowa, brzuch; koordynacja</a:t>
            </a:r>
          </a:p>
          <a:p>
            <a:endParaRPr lang="pl-PL" b="1" dirty="0"/>
          </a:p>
          <a:p>
            <a:r>
              <a:rPr lang="pl-PL" b="1" u="sng" dirty="0"/>
              <a:t>fonacyjne</a:t>
            </a:r>
            <a:r>
              <a:rPr lang="pl-PL" b="1" dirty="0"/>
              <a:t> – ćwiczenia motoryczne (koordynacja: oddech, fonacja, artykulacja; utrzymanie właściwego napięcia mięśni szyi i nasady w trakcie fonacji) </a:t>
            </a:r>
          </a:p>
        </p:txBody>
      </p:sp>
    </p:spTree>
    <p:extLst>
      <p:ext uri="{BB962C8B-B14F-4D97-AF65-F5344CB8AC3E}">
        <p14:creationId xmlns:p14="http://schemas.microsoft.com/office/powerpoint/2010/main" val="190380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CADF45-7302-487E-A96D-49E2F2B4DA0F}"/>
              </a:ext>
            </a:extLst>
          </p:cNvPr>
          <p:cNvSpPr>
            <a:spLocks noGrp="1"/>
          </p:cNvSpPr>
          <p:nvPr>
            <p:ph type="title"/>
          </p:nvPr>
        </p:nvSpPr>
        <p:spPr/>
        <p:txBody>
          <a:bodyPr>
            <a:normAutofit/>
          </a:bodyPr>
          <a:lstStyle/>
          <a:p>
            <a:pPr algn="ctr"/>
            <a:r>
              <a:rPr lang="pl-PL" b="1" dirty="0"/>
              <a:t>Przykłady ćwiczeń praktycznych</a:t>
            </a:r>
            <a:br>
              <a:rPr lang="pl-PL" dirty="0"/>
            </a:br>
            <a:endParaRPr lang="pl-PL" dirty="0"/>
          </a:p>
        </p:txBody>
      </p:sp>
      <p:sp>
        <p:nvSpPr>
          <p:cNvPr id="4" name="Symbol zastępczy zawartości 3">
            <a:extLst>
              <a:ext uri="{FF2B5EF4-FFF2-40B4-BE49-F238E27FC236}">
                <a16:creationId xmlns:a16="http://schemas.microsoft.com/office/drawing/2014/main" id="{F115DED5-B583-41CF-8C86-8C55858493CC}"/>
              </a:ext>
            </a:extLst>
          </p:cNvPr>
          <p:cNvSpPr>
            <a:spLocks noGrp="1"/>
          </p:cNvSpPr>
          <p:nvPr>
            <p:ph sz="half" idx="2"/>
          </p:nvPr>
        </p:nvSpPr>
        <p:spPr>
          <a:xfrm>
            <a:off x="3764280" y="1828936"/>
            <a:ext cx="4663440" cy="4386470"/>
          </a:xfrm>
        </p:spPr>
        <p:txBody>
          <a:bodyPr>
            <a:normAutofit fontScale="92500" lnSpcReduction="10000"/>
          </a:bodyPr>
          <a:lstStyle/>
          <a:p>
            <a:pPr marL="0" indent="0">
              <a:buNone/>
            </a:pPr>
            <a:r>
              <a:rPr lang="pl-PL" sz="2100" b="1" dirty="0"/>
              <a:t>ĆWICZENIA ODDECHOWE</a:t>
            </a:r>
            <a:endParaRPr lang="pl-PL" sz="2100" dirty="0"/>
          </a:p>
          <a:p>
            <a:pPr marL="0" indent="0">
              <a:buNone/>
            </a:pPr>
            <a:r>
              <a:rPr lang="pl-PL" b="1" dirty="0"/>
              <a:t>Polecenie: </a:t>
            </a:r>
            <a:endParaRPr lang="pl-PL" dirty="0"/>
          </a:p>
          <a:p>
            <a:pPr marL="0" lvl="0" indent="0" algn="just">
              <a:buNone/>
            </a:pPr>
            <a:r>
              <a:rPr lang="pl-PL" b="1" dirty="0"/>
              <a:t>Dmuchając na wycięte przez siebie kółeczko, spróbuj wrzucić je do bramki przeciwnika (można wykorzystać kółeczko origami). </a:t>
            </a:r>
          </a:p>
          <a:p>
            <a:pPr marL="0" lvl="0" indent="0" algn="just">
              <a:buNone/>
            </a:pPr>
            <a:r>
              <a:rPr lang="pl-PL" b="1" dirty="0"/>
              <a:t>Należy wydrukować boisko wraz z kołami lub zrobić samodzielnie. Następnie razem z rodzicami ćwicząc prawidłowy wdech i wydech poprzez wydłużenie fazy wdechu i wydechu (pamiętając, że prawidłowy wdech nosem, a wydech ustami) strzelać gole dmuchając piłki do bramek.                                                       Udanej zabawy rodzinnej !!!!!!!!!!!                      </a:t>
            </a:r>
          </a:p>
          <a:p>
            <a:endParaRPr lang="pl-PL" dirty="0"/>
          </a:p>
        </p:txBody>
      </p:sp>
    </p:spTree>
    <p:extLst>
      <p:ext uri="{BB962C8B-B14F-4D97-AF65-F5344CB8AC3E}">
        <p14:creationId xmlns:p14="http://schemas.microsoft.com/office/powerpoint/2010/main" val="154122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Symbol zastępczy zawartości 7">
            <a:extLst>
              <a:ext uri="{FF2B5EF4-FFF2-40B4-BE49-F238E27FC236}">
                <a16:creationId xmlns:a16="http://schemas.microsoft.com/office/drawing/2014/main" id="{4CF8A3CC-5A28-41F0-8494-3E471151937F}"/>
              </a:ext>
            </a:extLst>
          </p:cNvPr>
          <p:cNvPicPr>
            <a:picLocks noGrp="1"/>
          </p:cNvPicPr>
          <p:nvPr>
            <p:ph sz="half" idx="2"/>
          </p:nvPr>
        </p:nvPicPr>
        <p:blipFill>
          <a:blip r:embed="rId2" cstate="print"/>
          <a:srcRect/>
          <a:stretch>
            <a:fillRect/>
          </a:stretch>
        </p:blipFill>
        <p:spPr bwMode="auto">
          <a:xfrm>
            <a:off x="1378226" y="1221060"/>
            <a:ext cx="3750365" cy="5147143"/>
          </a:xfrm>
          <a:prstGeom prst="rect">
            <a:avLst/>
          </a:prstGeom>
          <a:noFill/>
          <a:ln w="9525">
            <a:noFill/>
            <a:miter lim="800000"/>
            <a:headEnd/>
            <a:tailEnd/>
          </a:ln>
        </p:spPr>
      </p:pic>
      <p:sp>
        <p:nvSpPr>
          <p:cNvPr id="9" name="Symbol zastępczy tekstu 11">
            <a:extLst>
              <a:ext uri="{FF2B5EF4-FFF2-40B4-BE49-F238E27FC236}">
                <a16:creationId xmlns:a16="http://schemas.microsoft.com/office/drawing/2014/main" id="{C6F17C06-DC7D-4159-891E-5BE9D7E1BCE0}"/>
              </a:ext>
            </a:extLst>
          </p:cNvPr>
          <p:cNvSpPr>
            <a:spLocks noGrp="1"/>
          </p:cNvSpPr>
          <p:nvPr>
            <p:ph type="body" idx="1"/>
          </p:nvPr>
        </p:nvSpPr>
        <p:spPr>
          <a:xfrm>
            <a:off x="6150334" y="901020"/>
            <a:ext cx="4663440" cy="640080"/>
          </a:xfrm>
        </p:spPr>
        <p:txBody>
          <a:bodyPr/>
          <a:lstStyle/>
          <a:p>
            <a:r>
              <a:rPr lang="pl-PL" dirty="0"/>
              <a:t>Piłki do bramki:</a:t>
            </a:r>
          </a:p>
        </p:txBody>
      </p:sp>
      <p:pic>
        <p:nvPicPr>
          <p:cNvPr id="10" name="Symbol zastępczy zawartości 10">
            <a:extLst>
              <a:ext uri="{FF2B5EF4-FFF2-40B4-BE49-F238E27FC236}">
                <a16:creationId xmlns:a16="http://schemas.microsoft.com/office/drawing/2014/main" id="{246E7C8E-50B5-4A3F-96F6-204217059DFB}"/>
              </a:ext>
            </a:extLst>
          </p:cNvPr>
          <p:cNvPicPr>
            <a:picLocks noGrp="1" noChangeAspect="1"/>
          </p:cNvPicPr>
          <p:nvPr>
            <p:ph sz="quarter" idx="4"/>
          </p:nvPr>
        </p:nvPicPr>
        <p:blipFill>
          <a:blip r:embed="rId3"/>
          <a:stretch>
            <a:fillRect/>
          </a:stretch>
        </p:blipFill>
        <p:spPr>
          <a:xfrm>
            <a:off x="6041667" y="1541100"/>
            <a:ext cx="4664075" cy="2058573"/>
          </a:xfrm>
          <a:prstGeom prst="rect">
            <a:avLst/>
          </a:prstGeom>
          <a:scene3d>
            <a:camera prst="orthographicFront"/>
            <a:lightRig rig="threePt" dir="t"/>
          </a:scene3d>
          <a:sp3d contourW="31750">
            <a:contourClr>
              <a:schemeClr val="tx2"/>
            </a:contourClr>
          </a:sp3d>
        </p:spPr>
      </p:pic>
      <p:sp>
        <p:nvSpPr>
          <p:cNvPr id="11" name="Symbol zastępczy tekstu 12">
            <a:extLst>
              <a:ext uri="{FF2B5EF4-FFF2-40B4-BE49-F238E27FC236}">
                <a16:creationId xmlns:a16="http://schemas.microsoft.com/office/drawing/2014/main" id="{23BC3A75-BA93-498A-B51F-98C0090AF888}"/>
              </a:ext>
            </a:extLst>
          </p:cNvPr>
          <p:cNvSpPr>
            <a:spLocks noGrp="1"/>
          </p:cNvSpPr>
          <p:nvPr>
            <p:ph type="body" sz="quarter" idx="3"/>
          </p:nvPr>
        </p:nvSpPr>
        <p:spPr>
          <a:xfrm>
            <a:off x="5915246" y="4080472"/>
            <a:ext cx="4663440" cy="640080"/>
          </a:xfrm>
        </p:spPr>
        <p:txBody>
          <a:bodyPr>
            <a:normAutofit/>
          </a:bodyPr>
          <a:lstStyle/>
          <a:p>
            <a:pPr algn="ctr"/>
            <a:r>
              <a:rPr lang="pl-PL" sz="2800" dirty="0"/>
              <a:t>POWODZENIA!!</a:t>
            </a:r>
          </a:p>
        </p:txBody>
      </p:sp>
      <p:sp>
        <p:nvSpPr>
          <p:cNvPr id="12" name="Symbol zastępczy tekstu 12">
            <a:extLst>
              <a:ext uri="{FF2B5EF4-FFF2-40B4-BE49-F238E27FC236}">
                <a16:creationId xmlns:a16="http://schemas.microsoft.com/office/drawing/2014/main" id="{62EC3AA6-8E4F-47A0-A554-A3D6DCEC68B8}"/>
              </a:ext>
            </a:extLst>
          </p:cNvPr>
          <p:cNvSpPr txBox="1">
            <a:spLocks/>
          </p:cNvSpPr>
          <p:nvPr/>
        </p:nvSpPr>
        <p:spPr>
          <a:xfrm>
            <a:off x="1372829" y="580167"/>
            <a:ext cx="4663440" cy="64008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9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pl-PL" dirty="0"/>
              <a:t>Boisko:</a:t>
            </a:r>
          </a:p>
        </p:txBody>
      </p:sp>
      <p:sp>
        <p:nvSpPr>
          <p:cNvPr id="17" name="Symbol zastępczy tekstu 15">
            <a:extLst>
              <a:ext uri="{FF2B5EF4-FFF2-40B4-BE49-F238E27FC236}">
                <a16:creationId xmlns:a16="http://schemas.microsoft.com/office/drawing/2014/main" id="{01B9FA66-0A0B-4A95-84DD-199045FA19BD}"/>
              </a:ext>
            </a:extLst>
          </p:cNvPr>
          <p:cNvSpPr txBox="1">
            <a:spLocks/>
          </p:cNvSpPr>
          <p:nvPr/>
        </p:nvSpPr>
        <p:spPr>
          <a:xfrm>
            <a:off x="5814125" y="5636940"/>
            <a:ext cx="4663440" cy="640080"/>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1900" b="1" i="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pl-PL" sz="1200" dirty="0"/>
              <a:t>materiały wykorzystane ze źródeł </a:t>
            </a:r>
            <a:br>
              <a:rPr lang="pl-PL" sz="1200" dirty="0"/>
            </a:br>
            <a:r>
              <a:rPr lang="pl-PL" sz="1200" dirty="0"/>
              <a:t>FORUM MEDIA POLSKA </a:t>
            </a:r>
          </a:p>
          <a:p>
            <a:endParaRPr lang="pl-PL" dirty="0"/>
          </a:p>
        </p:txBody>
      </p:sp>
    </p:spTree>
    <p:extLst>
      <p:ext uri="{BB962C8B-B14F-4D97-AF65-F5344CB8AC3E}">
        <p14:creationId xmlns:p14="http://schemas.microsoft.com/office/powerpoint/2010/main" val="80306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90FA56-D018-44B9-B3D8-ABC2AC7AA97D}"/>
              </a:ext>
            </a:extLst>
          </p:cNvPr>
          <p:cNvSpPr>
            <a:spLocks noGrp="1"/>
          </p:cNvSpPr>
          <p:nvPr>
            <p:ph type="title"/>
          </p:nvPr>
        </p:nvSpPr>
        <p:spPr/>
        <p:txBody>
          <a:bodyPr>
            <a:normAutofit fontScale="90000"/>
          </a:bodyPr>
          <a:lstStyle/>
          <a:p>
            <a:pPr algn="ctr">
              <a:lnSpc>
                <a:spcPct val="115000"/>
              </a:lnSpc>
              <a:spcAft>
                <a:spcPts val="1000"/>
              </a:spcAft>
              <a:tabLst>
                <a:tab pos="2170430" algn="l"/>
              </a:tabLst>
            </a:pPr>
            <a:r>
              <a:rPr lang="pl-PL" b="1" dirty="0">
                <a:latin typeface="Calibri" panose="020F0502020204030204" pitchFamily="34" charset="0"/>
                <a:ea typeface="Calibri" panose="020F0502020204030204" pitchFamily="34" charset="0"/>
                <a:cs typeface="Times New Roman" panose="02020603050405020304" pitchFamily="18" charset="0"/>
              </a:rPr>
              <a:t>ĆWICZENIA FONACYJNE</a:t>
            </a:r>
            <a:br>
              <a:rPr lang="pl-PL" sz="3200" dirty="0">
                <a:latin typeface="Calibri" panose="020F0502020204030204" pitchFamily="34" charset="0"/>
                <a:ea typeface="Calibri" panose="020F0502020204030204" pitchFamily="34" charset="0"/>
                <a:cs typeface="Times New Roman" panose="02020603050405020304" pitchFamily="18" charset="0"/>
              </a:rPr>
            </a:br>
            <a:endParaRPr lang="pl-PL" dirty="0"/>
          </a:p>
        </p:txBody>
      </p:sp>
      <p:sp>
        <p:nvSpPr>
          <p:cNvPr id="8" name="Symbol zastępczy zawartości 7">
            <a:extLst>
              <a:ext uri="{FF2B5EF4-FFF2-40B4-BE49-F238E27FC236}">
                <a16:creationId xmlns:a16="http://schemas.microsoft.com/office/drawing/2014/main" id="{2F1A2673-23F8-494E-83F8-DFC8F7BDB255}"/>
              </a:ext>
            </a:extLst>
          </p:cNvPr>
          <p:cNvSpPr>
            <a:spLocks noGrp="1"/>
          </p:cNvSpPr>
          <p:nvPr>
            <p:ph idx="1"/>
          </p:nvPr>
        </p:nvSpPr>
        <p:spPr>
          <a:xfrm>
            <a:off x="1066800" y="1550504"/>
            <a:ext cx="10058400" cy="4850296"/>
          </a:xfrm>
        </p:spPr>
        <p:txBody>
          <a:bodyPr>
            <a:normAutofit/>
          </a:bodyPr>
          <a:lstStyle/>
          <a:p>
            <a:pPr lvl="0" algn="just"/>
            <a:r>
              <a:rPr lang="pl-PL" b="1" dirty="0"/>
              <a:t>Wstępne stosowane w celu zniesienia napięcia mięśni krtani i gardła, np. </a:t>
            </a:r>
            <a:r>
              <a:rPr lang="pl-PL" sz="1800" b="1" dirty="0"/>
              <a:t>,,</a:t>
            </a:r>
            <a:r>
              <a:rPr lang="pl-PL" sz="1800" b="1" u="sng" dirty="0"/>
              <a:t>Wiosna i misie</a:t>
            </a:r>
            <a:r>
              <a:rPr lang="pl-PL" b="1" u="sng" dirty="0"/>
              <a:t>”-</a:t>
            </a:r>
            <a:r>
              <a:rPr lang="pl-PL" b="1" dirty="0"/>
              <a:t> zabawa dla dzieci w wieku przedszkolnym.</a:t>
            </a:r>
            <a:endParaRPr lang="pl-PL" dirty="0"/>
          </a:p>
          <a:p>
            <a:r>
              <a:rPr lang="pl-PL" b="1" dirty="0"/>
              <a:t>Przebieg zabawy: dzieci – misie siedzą skulone na podłodze i mocna śpią, dziecko wiosna podchodzi do każdego i dotyka pałeczką do jego ramienia, wówczas misie budzą się ze snu, przeciągają i cicho mruczą (przedłużona wymowa głoski: </a:t>
            </a:r>
            <a:r>
              <a:rPr lang="pl-PL" b="1" dirty="0" err="1"/>
              <a:t>mmmmmm</a:t>
            </a:r>
            <a:r>
              <a:rPr lang="pl-PL" b="1" dirty="0"/>
              <a:t>), przesuwając jednocześnie palcami po wargach i skrzydełkach nosa, wyczuwając ich drgania.</a:t>
            </a:r>
            <a:endParaRPr lang="pl-PL" dirty="0"/>
          </a:p>
          <a:p>
            <a:pPr lvl="0" algn="just"/>
            <a:r>
              <a:rPr lang="pl-PL" b="1" dirty="0"/>
              <a:t>Ćwiczenia w wymawianiu samogłosek np</a:t>
            </a:r>
            <a:r>
              <a:rPr lang="pl-PL" b="1" u="sng" dirty="0"/>
              <a:t>. </a:t>
            </a:r>
            <a:r>
              <a:rPr lang="pl-PL" sz="1800" b="1" u="sng" dirty="0"/>
              <a:t>Śpij laleczko</a:t>
            </a:r>
            <a:r>
              <a:rPr lang="pl-PL" sz="1800" b="1" dirty="0"/>
              <a:t> </a:t>
            </a:r>
            <a:r>
              <a:rPr lang="pl-PL" b="1" dirty="0"/>
              <a:t>zabawa dla dzieci w wieku przedszkolnym polegająca na kilkakrotnym powtarzaniu tej samej głoski, np.: </a:t>
            </a:r>
            <a:r>
              <a:rPr lang="pl-PL" b="1" dirty="0" err="1"/>
              <a:t>aaaa</a:t>
            </a:r>
            <a:r>
              <a:rPr lang="pl-PL" b="1" dirty="0"/>
              <a:t>, </a:t>
            </a:r>
            <a:r>
              <a:rPr lang="pl-PL" b="1" dirty="0" err="1"/>
              <a:t>oooo,uuuu</a:t>
            </a:r>
            <a:r>
              <a:rPr lang="pl-PL" b="1" dirty="0"/>
              <a:t>, itp. </a:t>
            </a:r>
            <a:endParaRPr lang="pl-PL" dirty="0"/>
          </a:p>
          <a:p>
            <a:pPr algn="just"/>
            <a:r>
              <a:rPr lang="pl-PL" b="1" dirty="0"/>
              <a:t>Przebieg zabawy: dzieci kołyszą laleczki śpiewając im: </a:t>
            </a:r>
            <a:r>
              <a:rPr lang="pl-PL" b="1" dirty="0" err="1"/>
              <a:t>aaa</a:t>
            </a:r>
            <a:r>
              <a:rPr lang="pl-PL" b="1" dirty="0"/>
              <a:t>, prowadzący mówi: że lala chce spać, wówczas dzieci naśladują płacz lalki (</a:t>
            </a:r>
            <a:r>
              <a:rPr lang="pl-PL" b="1" dirty="0" err="1"/>
              <a:t>uuuu</a:t>
            </a:r>
            <a:r>
              <a:rPr lang="pl-PL" b="1" dirty="0"/>
              <a:t>), prowadzący podpowiada, że trzeba dalej usypiać laleczki: (</a:t>
            </a:r>
            <a:r>
              <a:rPr lang="pl-PL" b="1" dirty="0" err="1"/>
              <a:t>aaa</a:t>
            </a:r>
            <a:r>
              <a:rPr lang="pl-PL" b="1" dirty="0"/>
              <a:t>), ale lale </a:t>
            </a:r>
            <a:r>
              <a:rPr lang="pl-PL" b="1" dirty="0" err="1"/>
              <a:t>płacza</a:t>
            </a:r>
            <a:r>
              <a:rPr lang="pl-PL" b="1" dirty="0"/>
              <a:t> dalej (</a:t>
            </a:r>
            <a:r>
              <a:rPr lang="pl-PL" b="1" dirty="0" err="1"/>
              <a:t>uuuu</a:t>
            </a:r>
            <a:r>
              <a:rPr lang="pl-PL" b="1" dirty="0"/>
              <a:t>). Do lali przyszedł pajacyk, który dziwi się, że lalki płaczą (</a:t>
            </a:r>
            <a:r>
              <a:rPr lang="pl-PL" b="1" dirty="0" err="1"/>
              <a:t>oooo</a:t>
            </a:r>
            <a:r>
              <a:rPr lang="pl-PL" b="1" dirty="0"/>
              <a:t>), laleczki na chwilę milkną, po chwili znów płaczą (</a:t>
            </a:r>
            <a:r>
              <a:rPr lang="pl-PL" b="1" dirty="0" err="1"/>
              <a:t>uuu</a:t>
            </a:r>
            <a:r>
              <a:rPr lang="pl-PL" b="1" dirty="0"/>
              <a:t>). Dzieci je kołyszą. Płacz lalek usłyszał koziołek, który przyszedł i śpiewa im kołysankę (</a:t>
            </a:r>
            <a:r>
              <a:rPr lang="pl-PL" b="1" dirty="0" err="1"/>
              <a:t>eee</a:t>
            </a:r>
            <a:r>
              <a:rPr lang="pl-PL" b="1" dirty="0"/>
              <a:t>), ale lale dalej płaczą (</a:t>
            </a:r>
            <a:r>
              <a:rPr lang="pl-PL" b="1" dirty="0" err="1"/>
              <a:t>uuu</a:t>
            </a:r>
            <a:r>
              <a:rPr lang="pl-PL" b="1" dirty="0"/>
              <a:t>). W odwiedziny przychodzi myszka, która stara się je uciszyć (</a:t>
            </a:r>
            <a:r>
              <a:rPr lang="pl-PL" b="1" dirty="0" err="1"/>
              <a:t>iiii</a:t>
            </a:r>
            <a:r>
              <a:rPr lang="pl-PL" b="1" dirty="0"/>
              <a:t>). Laleczkom bardzo spodobał się śpiew myszek </a:t>
            </a:r>
            <a:br>
              <a:rPr lang="pl-PL" b="1" dirty="0"/>
            </a:br>
            <a:r>
              <a:rPr lang="pl-PL" b="1" dirty="0"/>
              <a:t>i w końcu zasnęły. </a:t>
            </a:r>
            <a:endParaRPr lang="pl-PL" dirty="0"/>
          </a:p>
          <a:p>
            <a:pPr marL="0" indent="0">
              <a:buNone/>
            </a:pPr>
            <a:endParaRPr lang="pl-PL" dirty="0"/>
          </a:p>
        </p:txBody>
      </p:sp>
    </p:spTree>
    <p:extLst>
      <p:ext uri="{BB962C8B-B14F-4D97-AF65-F5344CB8AC3E}">
        <p14:creationId xmlns:p14="http://schemas.microsoft.com/office/powerpoint/2010/main" val="1903240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DD5CF55-8C23-4BED-BA3E-ECDE40CE1C57}"/>
              </a:ext>
            </a:extLst>
          </p:cNvPr>
          <p:cNvSpPr>
            <a:spLocks noGrp="1"/>
          </p:cNvSpPr>
          <p:nvPr>
            <p:ph idx="1"/>
          </p:nvPr>
        </p:nvSpPr>
        <p:spPr>
          <a:xfrm>
            <a:off x="722243" y="526111"/>
            <a:ext cx="10058400" cy="4894028"/>
          </a:xfrm>
        </p:spPr>
        <p:txBody>
          <a:bodyPr/>
          <a:lstStyle/>
          <a:p>
            <a:pPr lvl="0"/>
            <a:r>
              <a:rPr lang="pl-PL" b="1" dirty="0"/>
              <a:t>Wielokrotne powtarzanie danej głoski płynnie i rytmicznie</a:t>
            </a:r>
            <a:r>
              <a:rPr lang="pl-PL" b="1" u="sng" dirty="0"/>
              <a:t>. </a:t>
            </a:r>
            <a:br>
              <a:rPr lang="pl-PL" b="1" u="sng" dirty="0"/>
            </a:br>
            <a:r>
              <a:rPr lang="pl-PL" sz="1800" b="1" u="sng" dirty="0"/>
              <a:t>Zabawa ,,Głoska A na wycieczce” </a:t>
            </a:r>
            <a:r>
              <a:rPr lang="pl-PL" b="1" dirty="0"/>
              <a:t>dla dzieci w wieku przedszkolnym.</a:t>
            </a:r>
            <a:endParaRPr lang="pl-PL" dirty="0"/>
          </a:p>
          <a:p>
            <a:pPr algn="just"/>
            <a:r>
              <a:rPr lang="pl-PL" b="1" dirty="0"/>
              <a:t>Przebieg zabawy; prowadzący zabawę opowiada dzieciom, że głoska A (inna samogłoska lub połączenie spółgłoski m, n z samogłoską) wybrała się na wycieczkę. Początkowo jechała autokarem po wyasfaltowanej szosie (dzieci wypowiadają płynnie i długo: </a:t>
            </a:r>
            <a:r>
              <a:rPr lang="pl-PL" b="1" dirty="0" err="1"/>
              <a:t>aaaaaaaaaa</a:t>
            </a:r>
            <a:r>
              <a:rPr lang="pl-PL" b="1" dirty="0"/>
              <a:t>), potem podróżniczka wysiadła z samochodu i maszeruje (rytmiczna wymowa: a  </a:t>
            </a:r>
            <a:r>
              <a:rPr lang="pl-PL" b="1" dirty="0" err="1"/>
              <a:t>a</a:t>
            </a:r>
            <a:r>
              <a:rPr lang="pl-PL" b="1" dirty="0"/>
              <a:t>  </a:t>
            </a:r>
            <a:r>
              <a:rPr lang="pl-PL" b="1" dirty="0" err="1"/>
              <a:t>a</a:t>
            </a:r>
            <a:r>
              <a:rPr lang="pl-PL" b="1" dirty="0"/>
              <a:t>  </a:t>
            </a:r>
            <a:r>
              <a:rPr lang="pl-PL" b="1" dirty="0" err="1"/>
              <a:t>a</a:t>
            </a:r>
            <a:r>
              <a:rPr lang="pl-PL" b="1" dirty="0"/>
              <a:t>  </a:t>
            </a:r>
            <a:r>
              <a:rPr lang="pl-PL" b="1" dirty="0" err="1"/>
              <a:t>a</a:t>
            </a:r>
            <a:r>
              <a:rPr lang="pl-PL" b="1" dirty="0"/>
              <a:t>  a). Głoska A dociera do brzegu (płynne wypowiadanie samogłoski: </a:t>
            </a:r>
            <a:r>
              <a:rPr lang="pl-PL" b="1" dirty="0" err="1"/>
              <a:t>aaaaaaa</a:t>
            </a:r>
            <a:r>
              <a:rPr lang="pl-PL" b="1" dirty="0"/>
              <a:t>), po pewnym czasie łódka przybija do brzegu. Głoska A przesiada się na konika i jedzie (najpierw powoli wypowiadanie w rytm marszu, długie przerwy: a  </a:t>
            </a:r>
            <a:r>
              <a:rPr lang="pl-PL" b="1" dirty="0" err="1"/>
              <a:t>a</a:t>
            </a:r>
            <a:r>
              <a:rPr lang="pl-PL" b="1" dirty="0"/>
              <a:t>  </a:t>
            </a:r>
            <a:r>
              <a:rPr lang="pl-PL" b="1" dirty="0" err="1"/>
              <a:t>a</a:t>
            </a:r>
            <a:r>
              <a:rPr lang="pl-PL" b="1" dirty="0"/>
              <a:t>  </a:t>
            </a:r>
            <a:r>
              <a:rPr lang="pl-PL" b="1" dirty="0" err="1"/>
              <a:t>a</a:t>
            </a:r>
            <a:r>
              <a:rPr lang="pl-PL" b="1" dirty="0"/>
              <a:t>  </a:t>
            </a:r>
            <a:r>
              <a:rPr lang="pl-PL" b="1" dirty="0" err="1"/>
              <a:t>a</a:t>
            </a:r>
            <a:r>
              <a:rPr lang="pl-PL" b="1" dirty="0"/>
              <a:t>, potem konik biegnie szybko: </a:t>
            </a:r>
            <a:r>
              <a:rPr lang="pl-PL" b="1" dirty="0" err="1"/>
              <a:t>aaaaaaa</a:t>
            </a:r>
            <a:r>
              <a:rPr lang="pl-PL" b="1" dirty="0"/>
              <a:t>) dojeżdża do wysokiej góry, wsiada do samolotu i leci na lotnisko (płynnie: </a:t>
            </a:r>
            <a:r>
              <a:rPr lang="pl-PL" b="1" dirty="0" err="1"/>
              <a:t>aaaaaa</a:t>
            </a:r>
            <a:r>
              <a:rPr lang="pl-PL" b="1" dirty="0"/>
              <a:t>), przesiada się do samochodu i wraca do domu. </a:t>
            </a:r>
            <a:endParaRPr lang="pl-PL" dirty="0"/>
          </a:p>
          <a:p>
            <a:endParaRPr lang="pl-PL" dirty="0"/>
          </a:p>
        </p:txBody>
      </p:sp>
      <p:pic>
        <p:nvPicPr>
          <p:cNvPr id="6" name="Obraz 5">
            <a:extLst>
              <a:ext uri="{FF2B5EF4-FFF2-40B4-BE49-F238E27FC236}">
                <a16:creationId xmlns:a16="http://schemas.microsoft.com/office/drawing/2014/main" id="{0CD6A0F1-DFDE-48A0-B812-D94D576C5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43" y="3293408"/>
            <a:ext cx="5373757" cy="3038481"/>
          </a:xfrm>
          <a:prstGeom prst="rect">
            <a:avLst/>
          </a:prstGeom>
        </p:spPr>
      </p:pic>
    </p:spTree>
    <p:extLst>
      <p:ext uri="{BB962C8B-B14F-4D97-AF65-F5344CB8AC3E}">
        <p14:creationId xmlns:p14="http://schemas.microsoft.com/office/powerpoint/2010/main" val="203661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46B5B9-7639-4DA9-8B45-737BD2AF8C1D}"/>
              </a:ext>
            </a:extLst>
          </p:cNvPr>
          <p:cNvSpPr>
            <a:spLocks noGrp="1"/>
          </p:cNvSpPr>
          <p:nvPr>
            <p:ph type="title"/>
          </p:nvPr>
        </p:nvSpPr>
        <p:spPr/>
        <p:txBody>
          <a:bodyPr/>
          <a:lstStyle/>
          <a:p>
            <a:pPr algn="ctr"/>
            <a:r>
              <a:rPr lang="pl-PL" b="1" dirty="0"/>
              <a:t>ĆWICZENIA  SŁUCHOWE</a:t>
            </a:r>
            <a:br>
              <a:rPr lang="pl-PL" dirty="0"/>
            </a:br>
            <a:endParaRPr lang="pl-PL" dirty="0"/>
          </a:p>
        </p:txBody>
      </p:sp>
      <p:sp>
        <p:nvSpPr>
          <p:cNvPr id="5" name="Symbol zastępczy zawartości 4">
            <a:extLst>
              <a:ext uri="{FF2B5EF4-FFF2-40B4-BE49-F238E27FC236}">
                <a16:creationId xmlns:a16="http://schemas.microsoft.com/office/drawing/2014/main" id="{293A3145-33CD-4EC5-B7E2-E79C09A0B747}"/>
              </a:ext>
            </a:extLst>
          </p:cNvPr>
          <p:cNvSpPr>
            <a:spLocks noGrp="1"/>
          </p:cNvSpPr>
          <p:nvPr>
            <p:ph sz="half" idx="1"/>
          </p:nvPr>
        </p:nvSpPr>
        <p:spPr>
          <a:xfrm>
            <a:off x="947530" y="1590261"/>
            <a:ext cx="4663440" cy="4214191"/>
          </a:xfrm>
        </p:spPr>
        <p:txBody>
          <a:bodyPr>
            <a:normAutofit fontScale="92500" lnSpcReduction="20000"/>
          </a:bodyPr>
          <a:lstStyle/>
          <a:p>
            <a:pPr marL="0" indent="0">
              <a:buNone/>
            </a:pPr>
            <a:r>
              <a:rPr lang="pl-PL" dirty="0"/>
              <a:t>1. </a:t>
            </a:r>
            <a:r>
              <a:rPr lang="pl-PL" b="1" dirty="0"/>
              <a:t>Rozpoznawanie dźwięków i szmerów- zadaniem dziecka jest rozpoznawanie zasłyszanych dźwięków</a:t>
            </a:r>
            <a:r>
              <a:rPr lang="pl-PL" dirty="0"/>
              <a:t>: </a:t>
            </a:r>
          </a:p>
          <a:p>
            <a:pPr lvl="0"/>
            <a:r>
              <a:rPr lang="pl-PL" b="1" dirty="0"/>
              <a:t>zgniatanie różnych gatunków papieru, </a:t>
            </a:r>
          </a:p>
          <a:p>
            <a:pPr lvl="0"/>
            <a:r>
              <a:rPr lang="pl-PL" b="1" dirty="0"/>
              <a:t>przesypywanie różnych materiałów sypkich (groch, ryż, piasek itp.)</a:t>
            </a:r>
          </a:p>
          <a:p>
            <a:pPr lvl="0"/>
            <a:r>
              <a:rPr lang="pl-PL" b="1" dirty="0"/>
              <a:t>rozpoznawanie dźwięków różnych instrumentów, </a:t>
            </a:r>
          </a:p>
          <a:p>
            <a:pPr lvl="0" algn="just"/>
            <a:r>
              <a:rPr lang="pl-PL" b="1" dirty="0"/>
              <a:t>rozpoznawanie głosów zwierząt,</a:t>
            </a:r>
          </a:p>
          <a:p>
            <a:pPr lvl="0"/>
            <a:r>
              <a:rPr lang="pl-PL" b="1" dirty="0"/>
              <a:t>zabawa w rozpoznawanie dźwięków: „co upadło?”, „co przyjechało?”, „czym uderzono?” itp. </a:t>
            </a:r>
          </a:p>
          <a:p>
            <a:pPr lvl="0"/>
            <a:r>
              <a:rPr lang="pl-PL" b="1" dirty="0"/>
              <a:t>zabawa w nasłuchiwanie: „co się dzieje wokół nas?” </a:t>
            </a:r>
          </a:p>
          <a:p>
            <a:endParaRPr lang="pl-PL" dirty="0"/>
          </a:p>
        </p:txBody>
      </p:sp>
      <p:sp>
        <p:nvSpPr>
          <p:cNvPr id="6" name="Symbol zastępczy zawartości 5">
            <a:extLst>
              <a:ext uri="{FF2B5EF4-FFF2-40B4-BE49-F238E27FC236}">
                <a16:creationId xmlns:a16="http://schemas.microsoft.com/office/drawing/2014/main" id="{85D813FF-515C-4B1B-8503-2ECDCE323302}"/>
              </a:ext>
            </a:extLst>
          </p:cNvPr>
          <p:cNvSpPr>
            <a:spLocks noGrp="1"/>
          </p:cNvSpPr>
          <p:nvPr>
            <p:ph sz="half" idx="2"/>
          </p:nvPr>
        </p:nvSpPr>
        <p:spPr>
          <a:xfrm>
            <a:off x="6740056" y="1823637"/>
            <a:ext cx="4663440" cy="4444778"/>
          </a:xfrm>
        </p:spPr>
        <p:txBody>
          <a:bodyPr>
            <a:normAutofit fontScale="92500" lnSpcReduction="20000"/>
          </a:bodyPr>
          <a:lstStyle/>
          <a:p>
            <a:pPr marL="0" indent="0">
              <a:buNone/>
            </a:pPr>
            <a:r>
              <a:rPr lang="pl-PL" dirty="0"/>
              <a:t>2. </a:t>
            </a:r>
            <a:r>
              <a:rPr lang="pl-PL" b="1" dirty="0"/>
              <a:t>Odtwarzanie struktur dźwiękowych na podstawie układów przestrzennych: </a:t>
            </a:r>
          </a:p>
          <a:p>
            <a:pPr lvl="0" algn="just"/>
            <a:r>
              <a:rPr lang="pl-PL" b="1" dirty="0"/>
              <a:t>Przed dzieckiem rozkładamy kilkanaście klocków grupujących je kolejno w różne układy przestrzenne, (układamy blisko siebie po dwa, po trzy, po cztery klocki oddzielając poszczególne ugrupowania klocków większymi przerwami). Zadanie dziecka polega na dźwiękowym odtworzeniu tych układów przestrzennych poprzez ich wystukiwanie pałeczką o blat stołu. Liczba klocków powinna odpowiadać liczbą stuknięć.</a:t>
            </a:r>
          </a:p>
          <a:p>
            <a:endParaRPr lang="pl-PL" dirty="0"/>
          </a:p>
        </p:txBody>
      </p:sp>
    </p:spTree>
    <p:extLst>
      <p:ext uri="{BB962C8B-B14F-4D97-AF65-F5344CB8AC3E}">
        <p14:creationId xmlns:p14="http://schemas.microsoft.com/office/powerpoint/2010/main" val="1617207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D524A64-A8C7-46E0-A233-EC0B3F4FA0A8}"/>
              </a:ext>
            </a:extLst>
          </p:cNvPr>
          <p:cNvSpPr>
            <a:spLocks noGrp="1"/>
          </p:cNvSpPr>
          <p:nvPr>
            <p:ph sz="half" idx="1"/>
          </p:nvPr>
        </p:nvSpPr>
        <p:spPr>
          <a:xfrm>
            <a:off x="563218" y="777902"/>
            <a:ext cx="4663440" cy="3749040"/>
          </a:xfrm>
        </p:spPr>
        <p:txBody>
          <a:bodyPr>
            <a:normAutofit/>
          </a:bodyPr>
          <a:lstStyle/>
          <a:p>
            <a:pPr marL="0" indent="0">
              <a:buNone/>
            </a:pPr>
            <a:r>
              <a:rPr lang="pl-PL" dirty="0"/>
              <a:t>3. </a:t>
            </a:r>
            <a:r>
              <a:rPr lang="pl-PL" b="1" dirty="0"/>
              <a:t>Wyodrębnianie sylab w słowach:</a:t>
            </a:r>
          </a:p>
          <a:p>
            <a:pPr lvl="0"/>
            <a:r>
              <a:rPr lang="pl-PL" b="1" dirty="0"/>
              <a:t>Zabawa w poszukiwanie przedmiotów, których nazwy zaczynają się od – „sza” (szalik, szałas, szatnia)</a:t>
            </a:r>
          </a:p>
          <a:p>
            <a:pPr lvl="0"/>
            <a:r>
              <a:rPr lang="pl-PL" b="1" dirty="0"/>
              <a:t>Wygłaszanie słów rozpoczynających się na daną sylabę, np. „ma’ ma – ma </a:t>
            </a:r>
            <a:r>
              <a:rPr lang="pl-PL" b="1" dirty="0" err="1"/>
              <a:t>ma</a:t>
            </a:r>
            <a:r>
              <a:rPr lang="pl-PL" b="1" dirty="0"/>
              <a:t> – </a:t>
            </a:r>
            <a:r>
              <a:rPr lang="pl-PL" b="1" dirty="0" err="1"/>
              <a:t>larz</a:t>
            </a:r>
            <a:r>
              <a:rPr lang="pl-PL" b="1" dirty="0"/>
              <a:t> ma – luje ma – rymarz</a:t>
            </a:r>
          </a:p>
          <a:p>
            <a:pPr lvl="0"/>
            <a:r>
              <a:rPr lang="pl-PL" b="1" dirty="0"/>
              <a:t>Wygłaszanie słów kończących się na daną głoskę: np. „ki” </a:t>
            </a:r>
            <a:r>
              <a:rPr lang="pl-PL" b="1" dirty="0" err="1"/>
              <a:t>wor</a:t>
            </a:r>
            <a:r>
              <a:rPr lang="pl-PL" b="1" dirty="0"/>
              <a:t> – </a:t>
            </a:r>
            <a:r>
              <a:rPr lang="pl-PL" b="1" u="sng" dirty="0"/>
              <a:t>ki</a:t>
            </a:r>
            <a:r>
              <a:rPr lang="pl-PL" b="1" dirty="0"/>
              <a:t> lal – </a:t>
            </a:r>
            <a:r>
              <a:rPr lang="pl-PL" b="1" u="sng" dirty="0"/>
              <a:t>ki</a:t>
            </a:r>
            <a:r>
              <a:rPr lang="pl-PL" b="1" dirty="0"/>
              <a:t> zabaw –</a:t>
            </a:r>
            <a:r>
              <a:rPr lang="pl-PL" b="1" u="sng" dirty="0"/>
              <a:t> ki</a:t>
            </a:r>
            <a:r>
              <a:rPr lang="pl-PL" b="1" dirty="0"/>
              <a:t> ław – </a:t>
            </a:r>
            <a:r>
              <a:rPr lang="pl-PL" b="1" u="sng" dirty="0"/>
              <a:t>ki </a:t>
            </a:r>
            <a:endParaRPr lang="pl-PL" b="1" dirty="0"/>
          </a:p>
          <a:p>
            <a:endParaRPr lang="pl-PL" dirty="0"/>
          </a:p>
        </p:txBody>
      </p:sp>
      <p:sp>
        <p:nvSpPr>
          <p:cNvPr id="4" name="Symbol zastępczy zawartości 3">
            <a:extLst>
              <a:ext uri="{FF2B5EF4-FFF2-40B4-BE49-F238E27FC236}">
                <a16:creationId xmlns:a16="http://schemas.microsoft.com/office/drawing/2014/main" id="{8D48018B-7983-411B-B754-6FC0C2B344A1}"/>
              </a:ext>
            </a:extLst>
          </p:cNvPr>
          <p:cNvSpPr>
            <a:spLocks noGrp="1"/>
          </p:cNvSpPr>
          <p:nvPr>
            <p:ph sz="half" idx="2"/>
          </p:nvPr>
        </p:nvSpPr>
        <p:spPr>
          <a:xfrm>
            <a:off x="6371596" y="1215225"/>
            <a:ext cx="4663440" cy="4509714"/>
          </a:xfrm>
        </p:spPr>
        <p:txBody>
          <a:bodyPr>
            <a:normAutofit/>
          </a:bodyPr>
          <a:lstStyle/>
          <a:p>
            <a:pPr marL="0" indent="0">
              <a:buNone/>
            </a:pPr>
            <a:r>
              <a:rPr lang="pl-PL" dirty="0"/>
              <a:t>4. </a:t>
            </a:r>
            <a:r>
              <a:rPr lang="pl-PL" b="1" dirty="0"/>
              <a:t>Podział wyrazów na sylaby: </a:t>
            </a:r>
          </a:p>
          <a:p>
            <a:pPr lvl="0"/>
            <a:r>
              <a:rPr lang="pl-PL" b="1" dirty="0"/>
              <a:t>Osoba dorosła rozkłada zestaw obrazków przedstawiających nazwy wyrazów (lala, auto, pole, piłka itp.). Dziecko nazywa obrazki, a następnie dzieli je na sylaby, liczy je, a potem wystukuje je palcem lub ołówkiem</a:t>
            </a:r>
          </a:p>
          <a:p>
            <a:pPr marL="0" lvl="0" indent="0">
              <a:buNone/>
            </a:pPr>
            <a:r>
              <a:rPr lang="pl-PL" b="1" dirty="0"/>
              <a:t> </a:t>
            </a:r>
          </a:p>
          <a:p>
            <a:pPr marL="0" lvl="0" indent="0">
              <a:buNone/>
            </a:pPr>
            <a:r>
              <a:rPr lang="pl-PL" b="1" dirty="0"/>
              <a:t>5. Podział wyrazów na sylaby ze słuchu: </a:t>
            </a:r>
          </a:p>
          <a:p>
            <a:pPr lvl="0"/>
            <a:r>
              <a:rPr lang="pl-PL" b="1" dirty="0"/>
              <a:t>Prowadzący podaje wyraz dwu lub trzysylabowy, a dziecko ma dokonać podziału wyrazu na sylaby, np. tata, autobus, koło. </a:t>
            </a:r>
          </a:p>
          <a:p>
            <a:endParaRPr lang="pl-PL" dirty="0"/>
          </a:p>
        </p:txBody>
      </p:sp>
    </p:spTree>
    <p:extLst>
      <p:ext uri="{BB962C8B-B14F-4D97-AF65-F5344CB8AC3E}">
        <p14:creationId xmlns:p14="http://schemas.microsoft.com/office/powerpoint/2010/main" val="2792394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ABDD6EF-EB52-4152-B5F0-7C58A48459C2}"/>
              </a:ext>
            </a:extLst>
          </p:cNvPr>
          <p:cNvSpPr>
            <a:spLocks noGrp="1"/>
          </p:cNvSpPr>
          <p:nvPr>
            <p:ph sz="half" idx="1"/>
          </p:nvPr>
        </p:nvSpPr>
        <p:spPr>
          <a:xfrm>
            <a:off x="847090" y="923676"/>
            <a:ext cx="4663440" cy="5068886"/>
          </a:xfrm>
        </p:spPr>
        <p:txBody>
          <a:bodyPr>
            <a:normAutofit fontScale="85000" lnSpcReduction="10000"/>
          </a:bodyPr>
          <a:lstStyle/>
          <a:p>
            <a:pPr marL="0" indent="0">
              <a:buNone/>
            </a:pPr>
            <a:r>
              <a:rPr lang="pl-PL" dirty="0"/>
              <a:t>6</a:t>
            </a:r>
            <a:r>
              <a:rPr lang="pl-PL" b="1" dirty="0"/>
              <a:t>. Rysowanie przedmiotów:</a:t>
            </a:r>
          </a:p>
          <a:p>
            <a:pPr lvl="0"/>
            <a:r>
              <a:rPr lang="pl-PL" b="1" dirty="0"/>
              <a:t>Osoba dorosła podaje pierwszą sylabę, a dziecko ma narysować przedmiot rozpoczynający się na taką sylabę. </a:t>
            </a:r>
          </a:p>
          <a:p>
            <a:pPr marL="0" indent="0">
              <a:buNone/>
            </a:pPr>
            <a:r>
              <a:rPr lang="pl-PL" b="1" dirty="0"/>
              <a:t>7. Wyszukiwanie przedmiotów (obrazków) na podstawie dźwiękowych właściwości ich nazwy: </a:t>
            </a:r>
          </a:p>
          <a:p>
            <a:pPr lvl="0"/>
            <a:r>
              <a:rPr lang="pl-PL" b="1" dirty="0"/>
              <a:t>Osoba dorosła poleca dziecku wybrać z przedmiotów ułożonych na stoliku te, które rozpoczynają się na głoskę, np. „o</a:t>
            </a:r>
            <a:r>
              <a:rPr lang="pl-PL" dirty="0"/>
              <a:t>” </a:t>
            </a:r>
          </a:p>
          <a:p>
            <a:pPr lvl="0"/>
            <a:r>
              <a:rPr lang="pl-PL" b="1" dirty="0"/>
              <a:t>Zabawa  </a:t>
            </a:r>
            <a:r>
              <a:rPr lang="pl-PL" sz="1900" b="1" dirty="0"/>
              <a:t>Słowniczek obrazkowy </a:t>
            </a:r>
            <a:r>
              <a:rPr lang="pl-PL" b="1" dirty="0"/>
              <a:t>– jest to ćwiczenie w formie zabawy dla dzieci 5-6 letnich zawierające ćwiczenia analizy i syntezy słuchowej. Dzieci przygotowują słowniczek obrazkowy w ten sposób, by każda głoska była uwzględniona w postaci kilku obrazków, np., l – lalka, lusterko, lampa, lew, m- małpa, mak, masło, mapa itp. </a:t>
            </a:r>
          </a:p>
          <a:p>
            <a:endParaRPr lang="pl-PL" dirty="0"/>
          </a:p>
        </p:txBody>
      </p:sp>
      <p:sp>
        <p:nvSpPr>
          <p:cNvPr id="7" name="Tytuł 1">
            <a:extLst>
              <a:ext uri="{FF2B5EF4-FFF2-40B4-BE49-F238E27FC236}">
                <a16:creationId xmlns:a16="http://schemas.microsoft.com/office/drawing/2014/main" id="{3FB95AB3-B332-46CC-8259-F7551B13905B}"/>
              </a:ext>
            </a:extLst>
          </p:cNvPr>
          <p:cNvSpPr>
            <a:spLocks noGrp="1"/>
          </p:cNvSpPr>
          <p:nvPr>
            <p:ph sz="half" idx="2"/>
          </p:nvPr>
        </p:nvSpPr>
        <p:spPr>
          <a:xfrm>
            <a:off x="6461125" y="782638"/>
            <a:ext cx="4883150" cy="5068887"/>
          </a:xfrm>
        </p:spPr>
        <p:txBody>
          <a:bodyPr>
            <a:normAutofit fontScale="85000" lnSpcReduction="10000"/>
          </a:bodyPr>
          <a:lstStyle/>
          <a:p>
            <a:r>
              <a:rPr lang="pl-PL" b="1" dirty="0"/>
              <a:t>Przebieg zabawy: dzieci siedzą w kole, rzucają piłkę lub woreczek do wybranego kolegi, prowadzący mówi: Szukamy słów, w których na początku jest:……- tu prowadzący wymienia jakąś głoskę. Wybrane dziecko wymienia wyraz zaczynający się na wybraną głoskę. Zabawa ta łączy się z ćwiczeniami artykulacyjnymi.</a:t>
            </a:r>
          </a:p>
          <a:p>
            <a:endParaRPr lang="pl-PL" b="1" dirty="0"/>
          </a:p>
          <a:p>
            <a:pPr marL="0" indent="0">
              <a:buNone/>
            </a:pPr>
            <a:r>
              <a:rPr lang="pl-PL" b="1" dirty="0"/>
              <a:t>8. Ćwiczenia na syntezę głoskową:</a:t>
            </a:r>
          </a:p>
          <a:p>
            <a:pPr lvl="0"/>
            <a:r>
              <a:rPr lang="pl-PL" b="1" dirty="0"/>
              <a:t>Osoba dorosła mówi dowolny wyraz głoskując, np.: o –k – o; l – a – s. Dziecko ma przeprowadzić głośno syntezę wyrazu.</a:t>
            </a:r>
          </a:p>
          <a:p>
            <a:endParaRPr lang="pl-PL" dirty="0"/>
          </a:p>
        </p:txBody>
      </p:sp>
    </p:spTree>
    <p:extLst>
      <p:ext uri="{BB962C8B-B14F-4D97-AF65-F5344CB8AC3E}">
        <p14:creationId xmlns:p14="http://schemas.microsoft.com/office/powerpoint/2010/main" val="250182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C6010F-8394-40E4-B74B-81A51D224673}"/>
              </a:ext>
            </a:extLst>
          </p:cNvPr>
          <p:cNvSpPr>
            <a:spLocks noGrp="1"/>
          </p:cNvSpPr>
          <p:nvPr>
            <p:ph type="title"/>
          </p:nvPr>
        </p:nvSpPr>
        <p:spPr/>
        <p:txBody>
          <a:bodyPr>
            <a:normAutofit/>
          </a:bodyPr>
          <a:lstStyle/>
          <a:p>
            <a:pPr algn="ctr"/>
            <a:r>
              <a:rPr lang="pl-PL" b="1" dirty="0" err="1"/>
              <a:t>Logorytmika</a:t>
            </a:r>
            <a:r>
              <a:rPr lang="pl-PL" b="1" dirty="0"/>
              <a:t> – podstawy i metody</a:t>
            </a:r>
            <a:br>
              <a:rPr lang="pl-PL" dirty="0"/>
            </a:br>
            <a:endParaRPr lang="pl-PL" dirty="0"/>
          </a:p>
        </p:txBody>
      </p:sp>
      <p:sp>
        <p:nvSpPr>
          <p:cNvPr id="3" name="Symbol zastępczy zawartości 2">
            <a:extLst>
              <a:ext uri="{FF2B5EF4-FFF2-40B4-BE49-F238E27FC236}">
                <a16:creationId xmlns:a16="http://schemas.microsoft.com/office/drawing/2014/main" id="{C462D7DE-499D-4984-A2EB-CC693F4BD4E0}"/>
              </a:ext>
            </a:extLst>
          </p:cNvPr>
          <p:cNvSpPr>
            <a:spLocks noGrp="1"/>
          </p:cNvSpPr>
          <p:nvPr>
            <p:ph idx="1"/>
          </p:nvPr>
        </p:nvSpPr>
        <p:spPr/>
        <p:txBody>
          <a:bodyPr/>
          <a:lstStyle/>
          <a:p>
            <a:pPr marL="0" indent="0" algn="ctr">
              <a:buNone/>
            </a:pPr>
            <a:r>
              <a:rPr lang="pl-PL" dirty="0"/>
              <a:t> </a:t>
            </a:r>
            <a:r>
              <a:rPr lang="pl-PL" sz="1600" b="1" dirty="0" err="1"/>
              <a:t>Logorytmika</a:t>
            </a:r>
            <a:r>
              <a:rPr lang="pl-PL" sz="1600" b="1" dirty="0"/>
              <a:t> powstała na styku metodyki terapii logopedycznej i elementów rytmiki klasycznej.</a:t>
            </a:r>
          </a:p>
          <a:p>
            <a:endParaRPr lang="pl-PL" dirty="0"/>
          </a:p>
        </p:txBody>
      </p:sp>
      <p:pic>
        <p:nvPicPr>
          <p:cNvPr id="6" name="Obraz 5">
            <a:extLst>
              <a:ext uri="{FF2B5EF4-FFF2-40B4-BE49-F238E27FC236}">
                <a16:creationId xmlns:a16="http://schemas.microsoft.com/office/drawing/2014/main" id="{D34C4C29-46A1-4940-B82A-F46DCAA74F5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000"/>
                    </a14:imgEffect>
                  </a14:imgLayer>
                </a14:imgProps>
              </a:ext>
              <a:ext uri="{28A0092B-C50C-407E-A947-70E740481C1C}">
                <a14:useLocalDpi xmlns:a14="http://schemas.microsoft.com/office/drawing/2010/main" val="0"/>
              </a:ext>
            </a:extLst>
          </a:blip>
          <a:stretch>
            <a:fillRect/>
          </a:stretch>
        </p:blipFill>
        <p:spPr>
          <a:xfrm>
            <a:off x="3624469" y="2922108"/>
            <a:ext cx="5314122" cy="3119562"/>
          </a:xfrm>
          <a:prstGeom prst="rect">
            <a:avLst/>
          </a:prstGeom>
          <a:effectLst>
            <a:glow rad="355600">
              <a:schemeClr val="tx2"/>
            </a:glow>
          </a:effectLst>
          <a:scene3d>
            <a:camera prst="orthographicFront"/>
            <a:lightRig rig="twoPt" dir="t"/>
          </a:scene3d>
          <a:sp3d extrusionH="76200" contourW="38100">
            <a:bevelB prst="slope"/>
            <a:extrusionClr>
              <a:schemeClr val="tx1"/>
            </a:extrusionClr>
            <a:contourClr>
              <a:schemeClr val="tx1"/>
            </a:contourClr>
          </a:sp3d>
        </p:spPr>
      </p:pic>
    </p:spTree>
    <p:extLst>
      <p:ext uri="{BB962C8B-B14F-4D97-AF65-F5344CB8AC3E}">
        <p14:creationId xmlns:p14="http://schemas.microsoft.com/office/powerpoint/2010/main" val="57963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DC37A5-AB11-4AB6-9DAD-9EF035B9B988}"/>
              </a:ext>
            </a:extLst>
          </p:cNvPr>
          <p:cNvSpPr>
            <a:spLocks noGrp="1"/>
          </p:cNvSpPr>
          <p:nvPr>
            <p:ph type="title"/>
          </p:nvPr>
        </p:nvSpPr>
        <p:spPr/>
        <p:txBody>
          <a:bodyPr>
            <a:normAutofit fontScale="90000"/>
          </a:bodyPr>
          <a:lstStyle/>
          <a:p>
            <a:pPr algn="ctr"/>
            <a:r>
              <a:rPr lang="pl-PL" b="1" dirty="0"/>
              <a:t>ĆWICZENIA OGÓLNEJ SPRAWNOŚCI MOTORYCZNEJ</a:t>
            </a:r>
            <a:br>
              <a:rPr lang="pl-PL" dirty="0"/>
            </a:br>
            <a:endParaRPr lang="pl-PL" dirty="0"/>
          </a:p>
        </p:txBody>
      </p:sp>
      <p:sp>
        <p:nvSpPr>
          <p:cNvPr id="6" name="Symbol zastępczy zawartości 5">
            <a:extLst>
              <a:ext uri="{FF2B5EF4-FFF2-40B4-BE49-F238E27FC236}">
                <a16:creationId xmlns:a16="http://schemas.microsoft.com/office/drawing/2014/main" id="{B360F7E2-C7B8-4826-BB4A-1DD17CC4DB07}"/>
              </a:ext>
            </a:extLst>
          </p:cNvPr>
          <p:cNvSpPr>
            <a:spLocks noGrp="1"/>
          </p:cNvSpPr>
          <p:nvPr>
            <p:ph idx="1"/>
          </p:nvPr>
        </p:nvSpPr>
        <p:spPr/>
        <p:txBody>
          <a:bodyPr/>
          <a:lstStyle/>
          <a:p>
            <a:pPr lvl="0" algn="just"/>
            <a:r>
              <a:rPr lang="pl-PL" sz="2000" b="1" dirty="0"/>
              <a:t>ćwiczenia </a:t>
            </a:r>
            <a:r>
              <a:rPr lang="pl-PL" sz="2000" b="1" dirty="0" err="1"/>
              <a:t>inhibicyjno</a:t>
            </a:r>
            <a:r>
              <a:rPr lang="pl-PL" sz="2000" b="1" dirty="0"/>
              <a:t> - </a:t>
            </a:r>
            <a:r>
              <a:rPr lang="pl-PL" sz="2000" b="1" dirty="0" err="1"/>
              <a:t>incytacyjne</a:t>
            </a:r>
            <a:r>
              <a:rPr lang="pl-PL" sz="2000" b="1" dirty="0"/>
              <a:t>, czyli ćwiczenia polegające na wykonywaniu różnych zadań do haseł czy zjawisk dźwiękowych:</a:t>
            </a:r>
          </a:p>
          <a:p>
            <a:pPr lvl="0" algn="just"/>
            <a:r>
              <a:rPr lang="pl-PL" sz="2000" b="1" dirty="0"/>
              <a:t>granie i powtarzanie różnych rytmów za pomocą: pałeczek, klocków poprzez uderzanie, pocieranie, itp.</a:t>
            </a:r>
          </a:p>
          <a:p>
            <a:endParaRPr lang="pl-PL" dirty="0"/>
          </a:p>
        </p:txBody>
      </p:sp>
      <p:pic>
        <p:nvPicPr>
          <p:cNvPr id="8" name="Obraz 7">
            <a:extLst>
              <a:ext uri="{FF2B5EF4-FFF2-40B4-BE49-F238E27FC236}">
                <a16:creationId xmlns:a16="http://schemas.microsoft.com/office/drawing/2014/main" id="{A8EE5EAB-F4F2-4829-B7A1-55ABBF0C7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313" y="3429000"/>
            <a:ext cx="4876800" cy="2886075"/>
          </a:xfrm>
          <a:prstGeom prst="rect">
            <a:avLst/>
          </a:prstGeom>
        </p:spPr>
      </p:pic>
    </p:spTree>
    <p:extLst>
      <p:ext uri="{BB962C8B-B14F-4D97-AF65-F5344CB8AC3E}">
        <p14:creationId xmlns:p14="http://schemas.microsoft.com/office/powerpoint/2010/main" val="272083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257F30-505F-49B3-9BC2-74B84477FD06}"/>
              </a:ext>
            </a:extLst>
          </p:cNvPr>
          <p:cNvSpPr>
            <a:spLocks noGrp="1"/>
          </p:cNvSpPr>
          <p:nvPr>
            <p:ph type="title"/>
          </p:nvPr>
        </p:nvSpPr>
        <p:spPr/>
        <p:txBody>
          <a:bodyPr/>
          <a:lstStyle/>
          <a:p>
            <a:pPr algn="ctr"/>
            <a:r>
              <a:rPr lang="pl-PL" b="1" dirty="0"/>
              <a:t>ĆWICZENIA SŁOWNO – RUCHOWE</a:t>
            </a:r>
            <a:br>
              <a:rPr lang="pl-PL" dirty="0"/>
            </a:br>
            <a:endParaRPr lang="pl-PL" dirty="0"/>
          </a:p>
        </p:txBody>
      </p:sp>
      <p:sp>
        <p:nvSpPr>
          <p:cNvPr id="3" name="Symbol zastępczy zawartości 2">
            <a:extLst>
              <a:ext uri="{FF2B5EF4-FFF2-40B4-BE49-F238E27FC236}">
                <a16:creationId xmlns:a16="http://schemas.microsoft.com/office/drawing/2014/main" id="{36CE2D52-B52E-47AC-83E7-DBDA1D097295}"/>
              </a:ext>
            </a:extLst>
          </p:cNvPr>
          <p:cNvSpPr>
            <a:spLocks noGrp="1"/>
          </p:cNvSpPr>
          <p:nvPr>
            <p:ph idx="1"/>
          </p:nvPr>
        </p:nvSpPr>
        <p:spPr/>
        <p:txBody>
          <a:bodyPr/>
          <a:lstStyle/>
          <a:p>
            <a:pPr marL="0" lvl="0" indent="0">
              <a:buNone/>
            </a:pPr>
            <a:r>
              <a:rPr lang="pl-PL" sz="2400" b="1" dirty="0"/>
              <a:t>ZABAWA UCIEKŁA MI PRZEPIÓRECZKA-</a:t>
            </a:r>
            <a:r>
              <a:rPr lang="pl-PL" sz="2400" dirty="0"/>
              <a:t> </a:t>
            </a:r>
            <a:r>
              <a:rPr lang="pl-PL" b="1" dirty="0"/>
              <a:t>zabawa dla dzieci w wieku przedszkolnym zawierająca ćwiczenia </a:t>
            </a:r>
            <a:r>
              <a:rPr lang="pl-PL" b="1" dirty="0" err="1"/>
              <a:t>słowno</a:t>
            </a:r>
            <a:r>
              <a:rPr lang="pl-PL" b="1" dirty="0"/>
              <a:t> – ruchowe.</a:t>
            </a:r>
          </a:p>
          <a:p>
            <a:pPr marL="0" lvl="0" indent="0">
              <a:buNone/>
            </a:pPr>
            <a:r>
              <a:rPr lang="pl-PL" sz="2000" b="1" dirty="0"/>
              <a:t>Przebieg zabawy</a:t>
            </a:r>
            <a:r>
              <a:rPr lang="pl-PL" b="1" dirty="0"/>
              <a:t>: dzieci ustawiają się w kole, podając sobie ręce, śpiewają piosenkę oraz wykonują odpowiednie ruchy: I (uciekła mi przepióreczka w proso,….) i II (A ja za nią nieboraczek boso) – dzieci biegają dookoła, III (trzeba by się pani matki spytać….) i IV (czy pozwoli przepióreczce schwytać.) – dzieci klękają i klaśnięciem zaznaczają początek metrum ( sylaby wyróżnione).</a:t>
            </a:r>
          </a:p>
          <a:p>
            <a:pPr marL="0" indent="0">
              <a:buNone/>
            </a:pPr>
            <a:endParaRPr lang="pl-PL" dirty="0"/>
          </a:p>
        </p:txBody>
      </p:sp>
      <p:pic>
        <p:nvPicPr>
          <p:cNvPr id="6" name="Obraz 5">
            <a:extLst>
              <a:ext uri="{FF2B5EF4-FFF2-40B4-BE49-F238E27FC236}">
                <a16:creationId xmlns:a16="http://schemas.microsoft.com/office/drawing/2014/main" id="{191BB4BF-22DA-488D-B99B-29A1B116E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227" y="4027932"/>
            <a:ext cx="7357642" cy="2295939"/>
          </a:xfrm>
          <a:prstGeom prst="rect">
            <a:avLst/>
          </a:prstGeom>
        </p:spPr>
      </p:pic>
    </p:spTree>
    <p:extLst>
      <p:ext uri="{BB962C8B-B14F-4D97-AF65-F5344CB8AC3E}">
        <p14:creationId xmlns:p14="http://schemas.microsoft.com/office/powerpoint/2010/main" val="459173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6F2BC3-AB94-4401-AD51-8E3B12A1E8A5}"/>
              </a:ext>
            </a:extLst>
          </p:cNvPr>
          <p:cNvSpPr>
            <a:spLocks noGrp="1"/>
          </p:cNvSpPr>
          <p:nvPr>
            <p:ph type="title"/>
          </p:nvPr>
        </p:nvSpPr>
        <p:spPr/>
        <p:txBody>
          <a:bodyPr/>
          <a:lstStyle/>
          <a:p>
            <a:pPr algn="ctr"/>
            <a:r>
              <a:rPr lang="pl-PL" b="1" dirty="0"/>
              <a:t>BIBLIOGRAFIA</a:t>
            </a:r>
            <a:br>
              <a:rPr lang="pl-PL" dirty="0"/>
            </a:br>
            <a:endParaRPr lang="pl-PL" dirty="0"/>
          </a:p>
        </p:txBody>
      </p:sp>
      <p:sp>
        <p:nvSpPr>
          <p:cNvPr id="3" name="Symbol zastępczy zawartości 2">
            <a:extLst>
              <a:ext uri="{FF2B5EF4-FFF2-40B4-BE49-F238E27FC236}">
                <a16:creationId xmlns:a16="http://schemas.microsoft.com/office/drawing/2014/main" id="{07DA21DC-6EC0-431E-8797-04AAB55FF001}"/>
              </a:ext>
            </a:extLst>
          </p:cNvPr>
          <p:cNvSpPr>
            <a:spLocks noGrp="1"/>
          </p:cNvSpPr>
          <p:nvPr>
            <p:ph idx="1"/>
          </p:nvPr>
        </p:nvSpPr>
        <p:spPr/>
        <p:txBody>
          <a:bodyPr/>
          <a:lstStyle/>
          <a:p>
            <a:pPr algn="just"/>
            <a:r>
              <a:rPr lang="pl-PL" sz="1800" b="1" dirty="0"/>
              <a:t>1. Walencik-</a:t>
            </a:r>
            <a:r>
              <a:rPr lang="pl-PL" sz="1800" b="1" dirty="0" err="1"/>
              <a:t>Topiłko</a:t>
            </a:r>
            <a:r>
              <a:rPr lang="pl-PL" sz="1800" b="1" dirty="0"/>
              <a:t> A., </a:t>
            </a:r>
            <a:r>
              <a:rPr lang="pl-PL" sz="1800" b="1" i="1" dirty="0"/>
              <a:t>Ćwiczenia słuchowe i ruchowe w terapii małego dziecka z zaburzeniami rozwoju mowy. </a:t>
            </a:r>
            <a:r>
              <a:rPr lang="pl-PL" sz="1800" b="1" dirty="0"/>
              <a:t>W: </a:t>
            </a:r>
            <a:r>
              <a:rPr lang="pl-PL" sz="1800" b="1" i="1" dirty="0"/>
              <a:t>Wczesna interwencja logopedyczna, (</a:t>
            </a:r>
            <a:r>
              <a:rPr lang="pl-PL" sz="1800" b="1" dirty="0"/>
              <a:t>red). K. Kaczorowska-</a:t>
            </a:r>
            <a:r>
              <a:rPr lang="pl-PL" sz="1800" b="1" dirty="0" err="1"/>
              <a:t>Bray</a:t>
            </a:r>
            <a:r>
              <a:rPr lang="pl-PL" sz="1800" b="1" dirty="0"/>
              <a:t>, S. Milewski. Gdańsk: Harmonia </a:t>
            </a:r>
            <a:r>
              <a:rPr lang="pl-PL" sz="1800" b="1" dirty="0" err="1"/>
              <a:t>Universalis</a:t>
            </a:r>
            <a:r>
              <a:rPr lang="pl-PL" sz="1800" b="1" dirty="0"/>
              <a:t>, 2016.</a:t>
            </a:r>
          </a:p>
          <a:p>
            <a:pPr algn="just"/>
            <a:r>
              <a:rPr lang="pl-PL" sz="1800" b="1" dirty="0"/>
              <a:t>2. Teczka pracy logopedy. A. Walencik-</a:t>
            </a:r>
            <a:r>
              <a:rPr lang="pl-PL" sz="1800" b="1" dirty="0" err="1"/>
              <a:t>Topiłko</a:t>
            </a:r>
            <a:r>
              <a:rPr lang="pl-PL" sz="1800" b="1" dirty="0"/>
              <a:t>, Scenariusze zajęć </a:t>
            </a:r>
            <a:r>
              <a:rPr lang="pl-PL" sz="1800" b="1" dirty="0" err="1"/>
              <a:t>logorytmicznych</a:t>
            </a:r>
            <a:r>
              <a:rPr lang="pl-PL" sz="1800" b="1" dirty="0"/>
              <a:t>,  Forum Logopedy, 2019.</a:t>
            </a:r>
          </a:p>
          <a:p>
            <a:pPr algn="just"/>
            <a:r>
              <a:rPr lang="pl-PL" sz="1800" b="1" dirty="0"/>
              <a:t>3. Z logopedią  na TY – Podręczny słownik logopedyczny – Ewy Małgorzaty Skorek. Kraków, 2002</a:t>
            </a:r>
          </a:p>
          <a:p>
            <a:pPr algn="just"/>
            <a:r>
              <a:rPr lang="pl-PL" sz="1800" b="1" dirty="0"/>
              <a:t>4. FORUM  LOGOPEDY – czasopismo  FORUM MEDIA POLSKA, POZNAŃ</a:t>
            </a:r>
          </a:p>
          <a:p>
            <a:endParaRPr lang="pl-PL" dirty="0"/>
          </a:p>
        </p:txBody>
      </p:sp>
    </p:spTree>
    <p:extLst>
      <p:ext uri="{BB962C8B-B14F-4D97-AF65-F5344CB8AC3E}">
        <p14:creationId xmlns:p14="http://schemas.microsoft.com/office/powerpoint/2010/main" val="213243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28DF7D-442C-4698-AF99-4CE49B45D2EC}"/>
              </a:ext>
            </a:extLst>
          </p:cNvPr>
          <p:cNvSpPr>
            <a:spLocks noGrp="1"/>
          </p:cNvSpPr>
          <p:nvPr>
            <p:ph type="title"/>
          </p:nvPr>
        </p:nvSpPr>
        <p:spPr/>
        <p:txBody>
          <a:bodyPr/>
          <a:lstStyle/>
          <a:p>
            <a:pPr algn="ctr"/>
            <a:r>
              <a:rPr lang="pl-PL" b="1" dirty="0"/>
              <a:t>Logorytmika – definicja </a:t>
            </a:r>
            <a:br>
              <a:rPr lang="pl-PL" dirty="0"/>
            </a:br>
            <a:endParaRPr lang="pl-PL" dirty="0"/>
          </a:p>
        </p:txBody>
      </p:sp>
      <p:sp>
        <p:nvSpPr>
          <p:cNvPr id="3" name="Symbol zastępczy zawartości 2">
            <a:extLst>
              <a:ext uri="{FF2B5EF4-FFF2-40B4-BE49-F238E27FC236}">
                <a16:creationId xmlns:a16="http://schemas.microsoft.com/office/drawing/2014/main" id="{9F3E08EA-C5DA-49DC-A8D8-EA7F21C34206}"/>
              </a:ext>
            </a:extLst>
          </p:cNvPr>
          <p:cNvSpPr>
            <a:spLocks noGrp="1"/>
          </p:cNvSpPr>
          <p:nvPr>
            <p:ph idx="1"/>
          </p:nvPr>
        </p:nvSpPr>
        <p:spPr/>
        <p:txBody>
          <a:bodyPr>
            <a:normAutofit fontScale="77500" lnSpcReduction="20000"/>
          </a:bodyPr>
          <a:lstStyle/>
          <a:p>
            <a:pPr marL="0" indent="0">
              <a:buNone/>
            </a:pPr>
            <a:r>
              <a:rPr lang="pl-PL" sz="3600" b="1" dirty="0"/>
              <a:t>W Polsce pierwsze publikacje naukowe pojawiły się za sprawą pani Anny Walencik-</a:t>
            </a:r>
            <a:r>
              <a:rPr lang="pl-PL" sz="3600" b="1" dirty="0" err="1"/>
              <a:t>Topiłko</a:t>
            </a:r>
            <a:r>
              <a:rPr lang="pl-PL" sz="3600" b="1" dirty="0"/>
              <a:t> (Uniwersytet Gdański), której definicja </a:t>
            </a:r>
            <a:r>
              <a:rPr lang="pl-PL" sz="3600" b="1" dirty="0" err="1"/>
              <a:t>logorytmiki</a:t>
            </a:r>
            <a:r>
              <a:rPr lang="pl-PL" sz="3600" b="1" dirty="0"/>
              <a:t> jest zbliżona do głównych twórców definicji.</a:t>
            </a:r>
          </a:p>
          <a:p>
            <a:pPr marL="0" indent="0">
              <a:buNone/>
            </a:pPr>
            <a:r>
              <a:rPr lang="pl-PL" b="1" dirty="0"/>
              <a:t> </a:t>
            </a:r>
            <a:r>
              <a:rPr lang="pl-PL" sz="3600" b="1" dirty="0"/>
              <a:t>Według znanej: </a:t>
            </a:r>
            <a:r>
              <a:rPr lang="pl-PL" sz="3600" b="1" u="sng" dirty="0" err="1"/>
              <a:t>A.Walencik-Topiłko</a:t>
            </a:r>
            <a:r>
              <a:rPr lang="pl-PL" sz="3600" b="1" dirty="0"/>
              <a:t>: </a:t>
            </a:r>
            <a:br>
              <a:rPr lang="pl-PL" sz="3600" b="1" dirty="0"/>
            </a:br>
            <a:r>
              <a:rPr lang="pl-PL" sz="3600" b="1" dirty="0"/>
              <a:t>,,</a:t>
            </a:r>
            <a:r>
              <a:rPr lang="pl-PL" sz="3600" b="1" dirty="0" err="1"/>
              <a:t>logorytmika</a:t>
            </a:r>
            <a:r>
              <a:rPr lang="pl-PL" sz="3600" b="1" dirty="0"/>
              <a:t> to taki rodzaj oddziaływań muzykoterapeutycznych, który ma na celu poprawę komunikacji językowej lub profilaktykę w tym zakresie (2005).”</a:t>
            </a:r>
          </a:p>
          <a:p>
            <a:pPr marL="0" indent="0">
              <a:buNone/>
            </a:pPr>
            <a:endParaRPr lang="pl-PL" dirty="0"/>
          </a:p>
        </p:txBody>
      </p:sp>
      <p:pic>
        <p:nvPicPr>
          <p:cNvPr id="11" name="Obraz 10">
            <a:extLst>
              <a:ext uri="{FF2B5EF4-FFF2-40B4-BE49-F238E27FC236}">
                <a16:creationId xmlns:a16="http://schemas.microsoft.com/office/drawing/2014/main" id="{8EB18CCC-8A17-4052-B70A-1A503352649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69287" y="3063903"/>
            <a:ext cx="2454767" cy="1636511"/>
          </a:xfrm>
          <a:prstGeom prst="rect">
            <a:avLst/>
          </a:prstGeom>
        </p:spPr>
      </p:pic>
    </p:spTree>
    <p:extLst>
      <p:ext uri="{BB962C8B-B14F-4D97-AF65-F5344CB8AC3E}">
        <p14:creationId xmlns:p14="http://schemas.microsoft.com/office/powerpoint/2010/main" val="26343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B1DFF3-E32A-440A-B2E0-8E77C1EFFD57}"/>
              </a:ext>
            </a:extLst>
          </p:cNvPr>
          <p:cNvSpPr>
            <a:spLocks noGrp="1"/>
          </p:cNvSpPr>
          <p:nvPr>
            <p:ph type="title"/>
          </p:nvPr>
        </p:nvSpPr>
        <p:spPr>
          <a:xfrm>
            <a:off x="714292" y="791154"/>
            <a:ext cx="10058400" cy="1740812"/>
          </a:xfrm>
        </p:spPr>
        <p:txBody>
          <a:bodyPr>
            <a:normAutofit/>
          </a:bodyPr>
          <a:lstStyle/>
          <a:p>
            <a:pPr algn="ctr"/>
            <a:r>
              <a:rPr lang="pl-PL" b="1" dirty="0"/>
              <a:t>Elementy rytmiki w </a:t>
            </a:r>
            <a:r>
              <a:rPr lang="pl-PL" b="1" dirty="0" err="1"/>
              <a:t>logorytmice</a:t>
            </a:r>
            <a:br>
              <a:rPr lang="pl-PL" sz="1300" dirty="0"/>
            </a:br>
            <a:br>
              <a:rPr lang="pl-PL" sz="1300" dirty="0"/>
            </a:br>
            <a:br>
              <a:rPr lang="pl-PL" sz="1300" dirty="0"/>
            </a:br>
            <a:r>
              <a:rPr lang="pl-PL" sz="1400" b="1" dirty="0">
                <a:solidFill>
                  <a:schemeClr val="tx1"/>
                </a:solidFill>
              </a:rPr>
              <a:t>Wiele osób słysząc po raz pierwszy słowo – logorytmika – kojarzy je głównie, tak jak sugeruje nazwa, z zajęciami rytmiczno- muzycznymi. I rzeczywiście źródła logorytmiki leżą w zajęciach ściśle powiązanych z muzyką, a za jej twórców uważa się Emila Jaques-Dalcroze’a oraz Carla Orffa</a:t>
            </a:r>
            <a:r>
              <a:rPr lang="pl-PL" sz="1400" b="1" dirty="0"/>
              <a:t>.</a:t>
            </a:r>
          </a:p>
        </p:txBody>
      </p:sp>
      <p:sp>
        <p:nvSpPr>
          <p:cNvPr id="5" name="Symbol zastępczy zawartości 4">
            <a:extLst>
              <a:ext uri="{FF2B5EF4-FFF2-40B4-BE49-F238E27FC236}">
                <a16:creationId xmlns:a16="http://schemas.microsoft.com/office/drawing/2014/main" id="{9F4741D9-4D7E-4BBE-A394-9229420E49AE}"/>
              </a:ext>
            </a:extLst>
          </p:cNvPr>
          <p:cNvSpPr>
            <a:spLocks noGrp="1"/>
          </p:cNvSpPr>
          <p:nvPr>
            <p:ph sz="half" idx="1"/>
          </p:nvPr>
        </p:nvSpPr>
        <p:spPr>
          <a:xfrm>
            <a:off x="822959" y="2651760"/>
            <a:ext cx="4663440" cy="3749040"/>
          </a:xfrm>
        </p:spPr>
        <p:txBody>
          <a:bodyPr/>
          <a:lstStyle/>
          <a:p>
            <a:pPr marL="0" indent="0">
              <a:buNone/>
            </a:pPr>
            <a:r>
              <a:rPr lang="pl-PL" sz="2800" b="1" i="1" u="sng" dirty="0"/>
              <a:t>Emil </a:t>
            </a:r>
            <a:r>
              <a:rPr lang="pl-PL" sz="2800" b="1" i="1" u="sng" dirty="0" err="1"/>
              <a:t>Jaques-Dalcroze</a:t>
            </a:r>
            <a:r>
              <a:rPr lang="pl-PL" sz="2800" b="1" i="1" u="sng" dirty="0"/>
              <a:t> </a:t>
            </a:r>
            <a:endParaRPr lang="pl-PL" sz="2800" i="1" u="sng" dirty="0"/>
          </a:p>
          <a:p>
            <a:pPr marL="0" indent="0">
              <a:buNone/>
            </a:pPr>
            <a:r>
              <a:rPr lang="pl-PL" b="1" dirty="0"/>
              <a:t>Sposobność do fizycznego doświadczania muzyki poprzez ćwiczenia ruchowe oraz poprzez pozostałe zmysły. Rozwijanie poczucia rytmu, poczucia świadomego ruchu oparte jest u EJ-D na ruchu naturalnym. </a:t>
            </a:r>
            <a:endParaRPr lang="pl-PL" dirty="0"/>
          </a:p>
          <a:p>
            <a:pPr marL="0" indent="0">
              <a:buNone/>
            </a:pPr>
            <a:r>
              <a:rPr lang="pl-PL" b="1" dirty="0"/>
              <a:t>Ważnym elementem metody jest też improwizacja. </a:t>
            </a:r>
            <a:endParaRPr lang="pl-PL" dirty="0"/>
          </a:p>
          <a:p>
            <a:endParaRPr lang="pl-PL" dirty="0"/>
          </a:p>
        </p:txBody>
      </p:sp>
      <p:sp>
        <p:nvSpPr>
          <p:cNvPr id="6" name="Symbol zastępczy zawartości 5">
            <a:extLst>
              <a:ext uri="{FF2B5EF4-FFF2-40B4-BE49-F238E27FC236}">
                <a16:creationId xmlns:a16="http://schemas.microsoft.com/office/drawing/2014/main" id="{F590FD93-9F8C-48EF-8E07-CA0A999DB891}"/>
              </a:ext>
            </a:extLst>
          </p:cNvPr>
          <p:cNvSpPr>
            <a:spLocks noGrp="1"/>
          </p:cNvSpPr>
          <p:nvPr>
            <p:ph sz="half" idx="2"/>
          </p:nvPr>
        </p:nvSpPr>
        <p:spPr>
          <a:xfrm>
            <a:off x="6514771" y="2651760"/>
            <a:ext cx="4663440" cy="3749040"/>
          </a:xfrm>
        </p:spPr>
        <p:txBody>
          <a:bodyPr/>
          <a:lstStyle/>
          <a:p>
            <a:pPr marL="0" indent="0">
              <a:buNone/>
            </a:pPr>
            <a:r>
              <a:rPr lang="pl-PL" sz="2800" b="1" i="1" u="sng" dirty="0"/>
              <a:t>Carl Orff</a:t>
            </a:r>
            <a:endParaRPr lang="pl-PL" sz="2800" i="1" u="sng" dirty="0"/>
          </a:p>
          <a:p>
            <a:pPr marL="0" indent="0">
              <a:buNone/>
            </a:pPr>
            <a:r>
              <a:rPr lang="pl-PL" b="1" dirty="0"/>
              <a:t>Głównym elementem jest śpiew i gra na prostych instrumentach perkusyjnych. </a:t>
            </a:r>
            <a:endParaRPr lang="pl-PL" dirty="0"/>
          </a:p>
          <a:p>
            <a:pPr marL="0" indent="0">
              <a:buNone/>
            </a:pPr>
            <a:r>
              <a:rPr lang="pl-PL" b="1" dirty="0"/>
              <a:t>Duży nacisk kładł na improwizację i rozwijanie ekspresji, a najważniejszym elementem w muzykowaniu uczynił rytm. </a:t>
            </a:r>
            <a:endParaRPr lang="pl-PL" dirty="0"/>
          </a:p>
          <a:p>
            <a:endParaRPr lang="pl-PL" dirty="0"/>
          </a:p>
        </p:txBody>
      </p:sp>
    </p:spTree>
    <p:extLst>
      <p:ext uri="{BB962C8B-B14F-4D97-AF65-F5344CB8AC3E}">
        <p14:creationId xmlns:p14="http://schemas.microsoft.com/office/powerpoint/2010/main" val="175633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0F17B3-DC28-4656-A7CF-D20DC32E0CE6}"/>
              </a:ext>
            </a:extLst>
          </p:cNvPr>
          <p:cNvSpPr>
            <a:spLocks noGrp="1"/>
          </p:cNvSpPr>
          <p:nvPr>
            <p:ph type="title"/>
          </p:nvPr>
        </p:nvSpPr>
        <p:spPr/>
        <p:txBody>
          <a:bodyPr/>
          <a:lstStyle/>
          <a:p>
            <a:pPr algn="ctr"/>
            <a:r>
              <a:rPr lang="pl-PL" b="1" dirty="0"/>
              <a:t>Logorytmika – zalety</a:t>
            </a:r>
            <a:br>
              <a:rPr lang="pl-PL" dirty="0"/>
            </a:br>
            <a:endParaRPr lang="pl-PL" dirty="0"/>
          </a:p>
        </p:txBody>
      </p:sp>
      <p:sp>
        <p:nvSpPr>
          <p:cNvPr id="6" name="Symbol zastępczy zawartości 5">
            <a:extLst>
              <a:ext uri="{FF2B5EF4-FFF2-40B4-BE49-F238E27FC236}">
                <a16:creationId xmlns:a16="http://schemas.microsoft.com/office/drawing/2014/main" id="{79C164C3-73E2-4520-B2D6-766F5A92C6D8}"/>
              </a:ext>
            </a:extLst>
          </p:cNvPr>
          <p:cNvSpPr>
            <a:spLocks noGrp="1"/>
          </p:cNvSpPr>
          <p:nvPr>
            <p:ph idx="1"/>
          </p:nvPr>
        </p:nvSpPr>
        <p:spPr/>
        <p:txBody>
          <a:bodyPr/>
          <a:lstStyle/>
          <a:p>
            <a:pPr marL="0" indent="0">
              <a:buNone/>
            </a:pPr>
            <a:r>
              <a:rPr lang="pl-PL" sz="1800" b="1" dirty="0"/>
              <a:t>Ważnym aspektem jest fakt, że </a:t>
            </a:r>
            <a:r>
              <a:rPr lang="pl-PL" sz="1800" b="1" dirty="0" err="1"/>
              <a:t>logorytmika</a:t>
            </a:r>
            <a:r>
              <a:rPr lang="pl-PL" sz="1800" b="1" dirty="0"/>
              <a:t> posiada wiele zalet. Do najważniejszych z nich należą:</a:t>
            </a:r>
          </a:p>
          <a:p>
            <a:pPr lvl="0"/>
            <a:r>
              <a:rPr lang="pl-PL" sz="1800" b="1" u="sng" dirty="0"/>
              <a:t>Możliwe do wszechstronnego zastosowania – profilaktyka logopedyczna, </a:t>
            </a:r>
          </a:p>
          <a:p>
            <a:pPr lvl="0"/>
            <a:r>
              <a:rPr lang="pl-PL" sz="1800" b="1" u="sng" dirty="0"/>
              <a:t>terapia różnych zaburzeń komunikacji językowej, na różnych etapach terapii, </a:t>
            </a:r>
          </a:p>
          <a:p>
            <a:pPr lvl="0"/>
            <a:r>
              <a:rPr lang="pl-PL" sz="1800" b="1" u="sng" dirty="0"/>
              <a:t>pacjenci w różnym wieku, różna forma zajęć – indywidualne i grupowe. </a:t>
            </a:r>
          </a:p>
          <a:p>
            <a:pPr lvl="0"/>
            <a:r>
              <a:rPr lang="pl-PL" sz="1800" b="1" u="sng" dirty="0"/>
              <a:t>Aktywności bliskie człowiekowi: ruch, słuchanie, śpiew, zabawa. </a:t>
            </a:r>
          </a:p>
          <a:p>
            <a:pPr lvl="0"/>
            <a:r>
              <a:rPr lang="pl-PL" sz="1800" b="1" u="sng" dirty="0"/>
              <a:t>Metoda pomocna przy współpracy logopedy z nauczycielem i rodzicem. </a:t>
            </a:r>
          </a:p>
          <a:p>
            <a:pPr lvl="0"/>
            <a:r>
              <a:rPr lang="pl-PL" sz="1800" b="1" u="sng" dirty="0"/>
              <a:t>Zastosowanie muzyki w kontekście pracy nad mową. </a:t>
            </a:r>
          </a:p>
          <a:p>
            <a:pPr lvl="0"/>
            <a:r>
              <a:rPr lang="pl-PL" sz="1800" b="1" u="sng" dirty="0"/>
              <a:t>Ćwiczenia zróżnicowane w formie, oparte na różnych aktywnościach</a:t>
            </a:r>
            <a:r>
              <a:rPr lang="pl-PL" sz="1800" b="1" dirty="0"/>
              <a:t>.</a:t>
            </a:r>
          </a:p>
          <a:p>
            <a:pPr marL="0" indent="0">
              <a:buNone/>
            </a:pPr>
            <a:endParaRPr lang="pl-PL" dirty="0"/>
          </a:p>
        </p:txBody>
      </p:sp>
    </p:spTree>
    <p:extLst>
      <p:ext uri="{BB962C8B-B14F-4D97-AF65-F5344CB8AC3E}">
        <p14:creationId xmlns:p14="http://schemas.microsoft.com/office/powerpoint/2010/main" val="104515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4CA792-63E0-469C-BB5D-9910A74D6AA2}"/>
              </a:ext>
            </a:extLst>
          </p:cNvPr>
          <p:cNvSpPr>
            <a:spLocks noGrp="1"/>
          </p:cNvSpPr>
          <p:nvPr>
            <p:ph type="title"/>
          </p:nvPr>
        </p:nvSpPr>
        <p:spPr/>
        <p:txBody>
          <a:bodyPr>
            <a:normAutofit/>
          </a:bodyPr>
          <a:lstStyle/>
          <a:p>
            <a:pPr algn="ctr"/>
            <a:r>
              <a:rPr lang="pl-PL" b="1" dirty="0"/>
              <a:t>Formy aktywności w logorytmice</a:t>
            </a:r>
            <a:br>
              <a:rPr lang="pl-PL" dirty="0"/>
            </a:br>
            <a:endParaRPr lang="pl-PL" dirty="0"/>
          </a:p>
        </p:txBody>
      </p:sp>
      <p:sp>
        <p:nvSpPr>
          <p:cNvPr id="3" name="Symbol zastępczy zawartości 2">
            <a:extLst>
              <a:ext uri="{FF2B5EF4-FFF2-40B4-BE49-F238E27FC236}">
                <a16:creationId xmlns:a16="http://schemas.microsoft.com/office/drawing/2014/main" id="{C09EFD29-26FA-4B38-B45C-E4D25CD4365F}"/>
              </a:ext>
            </a:extLst>
          </p:cNvPr>
          <p:cNvSpPr>
            <a:spLocks noGrp="1"/>
          </p:cNvSpPr>
          <p:nvPr>
            <p:ph idx="1"/>
          </p:nvPr>
        </p:nvSpPr>
        <p:spPr/>
        <p:txBody>
          <a:bodyPr/>
          <a:lstStyle/>
          <a:p>
            <a:pPr lvl="0"/>
            <a:r>
              <a:rPr lang="pl-PL" sz="1800" b="1" u="sng" dirty="0"/>
              <a:t>muzykowanie elementami dźwiękonaśladowczymi; - granie na instrumentach; </a:t>
            </a:r>
            <a:endParaRPr lang="pl-PL" sz="1800" u="sng" dirty="0"/>
          </a:p>
          <a:p>
            <a:pPr lvl="0"/>
            <a:r>
              <a:rPr lang="pl-PL" sz="1800" b="1" u="sng" dirty="0"/>
              <a:t>ćwiczenia słuchowe; </a:t>
            </a:r>
            <a:endParaRPr lang="pl-PL" sz="1800" u="sng" dirty="0"/>
          </a:p>
          <a:p>
            <a:pPr lvl="0"/>
            <a:r>
              <a:rPr lang="pl-PL" sz="1800" b="1" u="sng" dirty="0"/>
              <a:t>śpiewanie; - zabawy muzyczno-ruchowe (np. inscenizacje na zadany temat); </a:t>
            </a:r>
            <a:endParaRPr lang="pl-PL" sz="1800" u="sng" dirty="0"/>
          </a:p>
          <a:p>
            <a:pPr lvl="0"/>
            <a:r>
              <a:rPr lang="pl-PL" sz="1800" b="1" u="sng" dirty="0"/>
              <a:t>krótkie układy choreograficzne; </a:t>
            </a:r>
            <a:endParaRPr lang="pl-PL" sz="1800" u="sng" dirty="0"/>
          </a:p>
          <a:p>
            <a:pPr lvl="0"/>
            <a:r>
              <a:rPr lang="pl-PL" sz="1800" b="1" u="sng" dirty="0"/>
              <a:t>ćwiczenia wyrabiające poczucie rytmu i tempa;</a:t>
            </a:r>
            <a:endParaRPr lang="pl-PL" sz="1800" u="sng" dirty="0"/>
          </a:p>
          <a:p>
            <a:pPr lvl="0"/>
            <a:r>
              <a:rPr lang="pl-PL" sz="1800" b="1" u="sng" dirty="0"/>
              <a:t>improwizacje: wokalne, instrumentalne, ruchowe;</a:t>
            </a:r>
            <a:endParaRPr lang="pl-PL" sz="1800" u="sng" dirty="0"/>
          </a:p>
          <a:p>
            <a:pPr lvl="0"/>
            <a:r>
              <a:rPr lang="pl-PL" sz="1800" b="1" u="sng" dirty="0"/>
              <a:t>interpretacja słowna, ruchowa i plastyczna utworów muzycznych. </a:t>
            </a:r>
            <a:endParaRPr lang="pl-PL" sz="1800" u="sng" dirty="0"/>
          </a:p>
          <a:p>
            <a:pPr marL="0" indent="0">
              <a:buNone/>
            </a:pPr>
            <a:endParaRPr lang="pl-PL" dirty="0"/>
          </a:p>
        </p:txBody>
      </p:sp>
      <p:pic>
        <p:nvPicPr>
          <p:cNvPr id="10" name="Obraz 9">
            <a:extLst>
              <a:ext uri="{FF2B5EF4-FFF2-40B4-BE49-F238E27FC236}">
                <a16:creationId xmlns:a16="http://schemas.microsoft.com/office/drawing/2014/main" id="{C8033A18-3377-4697-A72A-77E47C001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5300" y="3704549"/>
            <a:ext cx="3199900" cy="1940878"/>
          </a:xfrm>
          <a:prstGeom prst="rect">
            <a:avLst/>
          </a:prstGeom>
          <a:scene3d>
            <a:camera prst="orthographicFront"/>
            <a:lightRig rig="threePt" dir="t"/>
          </a:scene3d>
          <a:sp3d contourW="31750">
            <a:contourClr>
              <a:schemeClr val="tx1"/>
            </a:contourClr>
          </a:sp3d>
        </p:spPr>
      </p:pic>
    </p:spTree>
    <p:extLst>
      <p:ext uri="{BB962C8B-B14F-4D97-AF65-F5344CB8AC3E}">
        <p14:creationId xmlns:p14="http://schemas.microsoft.com/office/powerpoint/2010/main" val="352308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4DFC50-0944-4DB9-A022-B1828CBD1AD6}"/>
              </a:ext>
            </a:extLst>
          </p:cNvPr>
          <p:cNvSpPr>
            <a:spLocks noGrp="1"/>
          </p:cNvSpPr>
          <p:nvPr>
            <p:ph type="title"/>
          </p:nvPr>
        </p:nvSpPr>
        <p:spPr/>
        <p:txBody>
          <a:bodyPr>
            <a:normAutofit/>
          </a:bodyPr>
          <a:lstStyle/>
          <a:p>
            <a:pPr algn="ctr"/>
            <a:r>
              <a:rPr lang="pl-PL" b="1" dirty="0"/>
              <a:t>Zastosowanie muzyki w </a:t>
            </a:r>
            <a:r>
              <a:rPr lang="pl-PL" b="1" dirty="0" err="1"/>
              <a:t>logorytmice</a:t>
            </a:r>
            <a:br>
              <a:rPr lang="pl-PL" dirty="0"/>
            </a:br>
            <a:endParaRPr lang="pl-PL" dirty="0"/>
          </a:p>
        </p:txBody>
      </p:sp>
      <p:sp>
        <p:nvSpPr>
          <p:cNvPr id="3" name="Symbol zastępczy zawartości 2">
            <a:extLst>
              <a:ext uri="{FF2B5EF4-FFF2-40B4-BE49-F238E27FC236}">
                <a16:creationId xmlns:a16="http://schemas.microsoft.com/office/drawing/2014/main" id="{5BE152B8-1567-4FB8-9470-9CCAA9248BD4}"/>
              </a:ext>
            </a:extLst>
          </p:cNvPr>
          <p:cNvSpPr>
            <a:spLocks noGrp="1"/>
          </p:cNvSpPr>
          <p:nvPr>
            <p:ph idx="1"/>
          </p:nvPr>
        </p:nvSpPr>
        <p:spPr/>
        <p:txBody>
          <a:bodyPr>
            <a:normAutofit lnSpcReduction="10000"/>
          </a:bodyPr>
          <a:lstStyle/>
          <a:p>
            <a:pPr marL="0" indent="0">
              <a:buNone/>
            </a:pPr>
            <a:r>
              <a:rPr lang="pl-PL" sz="1800" b="1" dirty="0"/>
              <a:t>Kontakt z muzyką umożliwia: </a:t>
            </a:r>
            <a:endParaRPr lang="pl-PL" sz="1800" dirty="0"/>
          </a:p>
          <a:p>
            <a:r>
              <a:rPr lang="pl-PL" sz="1800" b="1" u="sng" dirty="0"/>
              <a:t>określone doznania emocjonalne, </a:t>
            </a:r>
            <a:endParaRPr lang="pl-PL" sz="1800" u="sng" dirty="0"/>
          </a:p>
          <a:p>
            <a:r>
              <a:rPr lang="pl-PL" sz="1800" b="1" u="sng" dirty="0"/>
              <a:t>określone reakcje psychiczne i fizyczne, </a:t>
            </a:r>
            <a:endParaRPr lang="pl-PL" sz="1800" u="sng" dirty="0"/>
          </a:p>
          <a:p>
            <a:r>
              <a:rPr lang="pl-PL" sz="1800" b="1" u="sng" dirty="0"/>
              <a:t>stymulowanie aktywności układu nerwowego, </a:t>
            </a:r>
            <a:endParaRPr lang="pl-PL" sz="1800" u="sng" dirty="0"/>
          </a:p>
          <a:p>
            <a:r>
              <a:rPr lang="pl-PL" sz="1800" b="1" u="sng" dirty="0"/>
              <a:t>kształtowanie przebiegu napięć i </a:t>
            </a:r>
            <a:r>
              <a:rPr lang="pl-PL" sz="1800" b="1" u="sng" dirty="0" err="1"/>
              <a:t>odprężeń</a:t>
            </a:r>
            <a:r>
              <a:rPr lang="pl-PL" sz="1800" b="1" u="sng" dirty="0"/>
              <a:t> psychofizycznych, </a:t>
            </a:r>
            <a:endParaRPr lang="pl-PL" sz="1800" u="sng" dirty="0"/>
          </a:p>
          <a:p>
            <a:r>
              <a:rPr lang="pl-PL" sz="1800" b="1" u="sng" dirty="0"/>
              <a:t>stymulowanie funkcji psychomotorycznych, </a:t>
            </a:r>
            <a:endParaRPr lang="pl-PL" sz="1800" u="sng" dirty="0"/>
          </a:p>
          <a:p>
            <a:r>
              <a:rPr lang="pl-PL" sz="1800" b="1" u="sng" dirty="0"/>
              <a:t>kształtowanie wrażliwości słuchowej, </a:t>
            </a:r>
            <a:endParaRPr lang="pl-PL" sz="1800" u="sng" dirty="0"/>
          </a:p>
          <a:p>
            <a:r>
              <a:rPr lang="pl-PL" sz="1800" b="1" u="sng" dirty="0"/>
              <a:t>kojarzenie bodźców słuchowych z określonym doświadczeniem motorycznym, wizualnym i dotykowym, </a:t>
            </a:r>
            <a:endParaRPr lang="pl-PL" sz="1800" u="sng" dirty="0"/>
          </a:p>
          <a:p>
            <a:r>
              <a:rPr lang="pl-PL" sz="1800" b="1" u="sng" dirty="0"/>
              <a:t>stymulację pamięci. </a:t>
            </a:r>
            <a:endParaRPr lang="pl-PL" sz="1800" u="sng" dirty="0"/>
          </a:p>
          <a:p>
            <a:pPr marL="0" indent="0">
              <a:buNone/>
            </a:pPr>
            <a:endParaRPr lang="pl-PL" dirty="0"/>
          </a:p>
        </p:txBody>
      </p:sp>
    </p:spTree>
    <p:extLst>
      <p:ext uri="{BB962C8B-B14F-4D97-AF65-F5344CB8AC3E}">
        <p14:creationId xmlns:p14="http://schemas.microsoft.com/office/powerpoint/2010/main" val="387747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36093A-7C8C-4345-9BC4-96E3BC159310}"/>
              </a:ext>
            </a:extLst>
          </p:cNvPr>
          <p:cNvSpPr>
            <a:spLocks noGrp="1"/>
          </p:cNvSpPr>
          <p:nvPr>
            <p:ph type="title"/>
          </p:nvPr>
        </p:nvSpPr>
        <p:spPr/>
        <p:txBody>
          <a:bodyPr/>
          <a:lstStyle/>
          <a:p>
            <a:pPr algn="ctr"/>
            <a:r>
              <a:rPr lang="pl-PL" b="1" dirty="0"/>
              <a:t>Zastosowanie śpiewu w logorytmice</a:t>
            </a:r>
            <a:br>
              <a:rPr lang="pl-PL" dirty="0"/>
            </a:br>
            <a:endParaRPr lang="pl-PL" dirty="0"/>
          </a:p>
        </p:txBody>
      </p:sp>
      <p:sp>
        <p:nvSpPr>
          <p:cNvPr id="3" name="Symbol zastępczy zawartości 2">
            <a:extLst>
              <a:ext uri="{FF2B5EF4-FFF2-40B4-BE49-F238E27FC236}">
                <a16:creationId xmlns:a16="http://schemas.microsoft.com/office/drawing/2014/main" id="{144D0B10-8120-45DB-A65C-9C617616FF7E}"/>
              </a:ext>
            </a:extLst>
          </p:cNvPr>
          <p:cNvSpPr>
            <a:spLocks noGrp="1"/>
          </p:cNvSpPr>
          <p:nvPr>
            <p:ph idx="1"/>
          </p:nvPr>
        </p:nvSpPr>
        <p:spPr>
          <a:xfrm>
            <a:off x="1066800" y="2103119"/>
            <a:ext cx="10058400" cy="3489297"/>
          </a:xfrm>
        </p:spPr>
        <p:txBody>
          <a:bodyPr>
            <a:normAutofit fontScale="40000" lnSpcReduction="20000"/>
          </a:bodyPr>
          <a:lstStyle/>
          <a:p>
            <a:pPr marL="0" indent="0">
              <a:buNone/>
            </a:pPr>
            <a:r>
              <a:rPr lang="pl-PL" sz="4000" b="1" dirty="0"/>
              <a:t>Zabawy ruchowe ze śpiewem są korzystne dla rozwoju fizycznego i koordynacji ruchowej dziecka. Mają też korzystny wpływ na rozwój mowy dziecka, ponieważ zawierają następujące elementy: </a:t>
            </a:r>
          </a:p>
          <a:p>
            <a:r>
              <a:rPr lang="pl-PL" sz="4000" b="1" i="1" dirty="0"/>
              <a:t>ćwiczenia głosu, </a:t>
            </a:r>
          </a:p>
          <a:p>
            <a:r>
              <a:rPr lang="pl-PL" sz="4000" b="1" i="1" dirty="0"/>
              <a:t>ćwiczenia artykulacji, fonacji i oddechu, </a:t>
            </a:r>
          </a:p>
          <a:p>
            <a:r>
              <a:rPr lang="pl-PL" sz="4000" b="1" i="1" dirty="0"/>
              <a:t>łączenie działania i mówienia, </a:t>
            </a:r>
          </a:p>
          <a:p>
            <a:r>
              <a:rPr lang="pl-PL" sz="4000" b="1" i="1" dirty="0"/>
              <a:t>powtarzalność, </a:t>
            </a:r>
          </a:p>
          <a:p>
            <a:r>
              <a:rPr lang="pl-PL" sz="4000" b="1" i="1" dirty="0"/>
              <a:t>ćwiczenia pamięci, </a:t>
            </a:r>
          </a:p>
          <a:p>
            <a:r>
              <a:rPr lang="pl-PL" sz="4000" b="1" i="1" dirty="0"/>
              <a:t>zmienność kolejności,</a:t>
            </a:r>
          </a:p>
          <a:p>
            <a:r>
              <a:rPr lang="pl-PL" sz="4000" b="1" i="1" dirty="0"/>
              <a:t> reakcje niewerbalne, </a:t>
            </a:r>
          </a:p>
          <a:p>
            <a:r>
              <a:rPr lang="pl-PL" sz="4000" b="1" i="1" dirty="0"/>
              <a:t>kontakt z drugą osobą. </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19325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6CBF4B-9F55-43D3-A5D2-9FCF876E65C4}"/>
              </a:ext>
            </a:extLst>
          </p:cNvPr>
          <p:cNvSpPr>
            <a:spLocks noGrp="1"/>
          </p:cNvSpPr>
          <p:nvPr>
            <p:ph type="title"/>
          </p:nvPr>
        </p:nvSpPr>
        <p:spPr/>
        <p:txBody>
          <a:bodyPr>
            <a:normAutofit fontScale="90000"/>
          </a:bodyPr>
          <a:lstStyle/>
          <a:p>
            <a:pPr algn="ctr"/>
            <a:r>
              <a:rPr lang="pl-PL" b="1" dirty="0"/>
              <a:t>Zastosowanie instrumentów w logorytmice</a:t>
            </a:r>
            <a:br>
              <a:rPr lang="pl-PL" dirty="0"/>
            </a:br>
            <a:endParaRPr lang="pl-PL" dirty="0"/>
          </a:p>
        </p:txBody>
      </p:sp>
      <p:sp>
        <p:nvSpPr>
          <p:cNvPr id="3" name="Symbol zastępczy zawartości 2">
            <a:extLst>
              <a:ext uri="{FF2B5EF4-FFF2-40B4-BE49-F238E27FC236}">
                <a16:creationId xmlns:a16="http://schemas.microsoft.com/office/drawing/2014/main" id="{0029B4C0-D349-4137-9323-3A2D4BCC8134}"/>
              </a:ext>
            </a:extLst>
          </p:cNvPr>
          <p:cNvSpPr>
            <a:spLocks noGrp="1"/>
          </p:cNvSpPr>
          <p:nvPr>
            <p:ph idx="1"/>
          </p:nvPr>
        </p:nvSpPr>
        <p:spPr/>
        <p:txBody>
          <a:bodyPr/>
          <a:lstStyle/>
          <a:p>
            <a:pPr marL="0" indent="0" algn="ctr">
              <a:buNone/>
            </a:pPr>
            <a:r>
              <a:rPr lang="pl-PL" sz="2000" b="1" dirty="0"/>
              <a:t>Zastosowanie instrumentów muzycznych umożliwia:</a:t>
            </a:r>
          </a:p>
          <a:p>
            <a:pPr marL="0" indent="0" algn="ctr">
              <a:buNone/>
            </a:pPr>
            <a:endParaRPr lang="pl-PL" dirty="0"/>
          </a:p>
          <a:p>
            <a:pPr marL="0" indent="0">
              <a:buNone/>
            </a:pPr>
            <a:endParaRPr lang="pl-PL" dirty="0"/>
          </a:p>
          <a:p>
            <a:pPr marL="0" indent="0">
              <a:buNone/>
            </a:pPr>
            <a:endParaRPr lang="pl-PL" dirty="0"/>
          </a:p>
          <a:p>
            <a:pPr marL="0" indent="0">
              <a:buNone/>
            </a:pPr>
            <a:endParaRPr lang="pl-PL" dirty="0"/>
          </a:p>
        </p:txBody>
      </p:sp>
      <p:cxnSp>
        <p:nvCxnSpPr>
          <p:cNvPr id="6" name="Łącznik prosty ze strzałką 5">
            <a:extLst>
              <a:ext uri="{FF2B5EF4-FFF2-40B4-BE49-F238E27FC236}">
                <a16:creationId xmlns:a16="http://schemas.microsoft.com/office/drawing/2014/main" id="{1762AECE-7A18-426B-821F-2D88BC0B2A16}"/>
              </a:ext>
            </a:extLst>
          </p:cNvPr>
          <p:cNvCxnSpPr/>
          <p:nvPr/>
        </p:nvCxnSpPr>
        <p:spPr>
          <a:xfrm flipH="1">
            <a:off x="2676939" y="2570922"/>
            <a:ext cx="1073426" cy="858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12FB20B6-0919-4F08-8305-D9A6E037C203}"/>
              </a:ext>
            </a:extLst>
          </p:cNvPr>
          <p:cNvCxnSpPr/>
          <p:nvPr/>
        </p:nvCxnSpPr>
        <p:spPr>
          <a:xfrm>
            <a:off x="5870713" y="2570922"/>
            <a:ext cx="0" cy="12059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9D18760F-02CE-4C24-AA2D-E5ECA76E0A52}"/>
              </a:ext>
            </a:extLst>
          </p:cNvPr>
          <p:cNvCxnSpPr/>
          <p:nvPr/>
        </p:nvCxnSpPr>
        <p:spPr>
          <a:xfrm>
            <a:off x="8189843" y="2570922"/>
            <a:ext cx="1219200" cy="8580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rostokąt 10">
            <a:extLst>
              <a:ext uri="{FF2B5EF4-FFF2-40B4-BE49-F238E27FC236}">
                <a16:creationId xmlns:a16="http://schemas.microsoft.com/office/drawing/2014/main" id="{D29421A0-3A24-4C47-B5F4-422F0F0C0296}"/>
              </a:ext>
            </a:extLst>
          </p:cNvPr>
          <p:cNvSpPr/>
          <p:nvPr/>
        </p:nvSpPr>
        <p:spPr>
          <a:xfrm>
            <a:off x="1404730" y="3501089"/>
            <a:ext cx="2266107" cy="1053685"/>
          </a:xfrm>
          <a:prstGeom prst="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Ćwiczenia słuchowe</a:t>
            </a:r>
          </a:p>
        </p:txBody>
      </p:sp>
      <p:sp>
        <p:nvSpPr>
          <p:cNvPr id="12" name="Prostokąt 11">
            <a:extLst>
              <a:ext uri="{FF2B5EF4-FFF2-40B4-BE49-F238E27FC236}">
                <a16:creationId xmlns:a16="http://schemas.microsoft.com/office/drawing/2014/main" id="{CAC7C95A-75DA-4EEA-A69D-9E39EC1DF7C5}"/>
              </a:ext>
            </a:extLst>
          </p:cNvPr>
          <p:cNvSpPr/>
          <p:nvPr/>
        </p:nvSpPr>
        <p:spPr>
          <a:xfrm>
            <a:off x="4690052" y="3879048"/>
            <a:ext cx="2547654" cy="1053685"/>
          </a:xfrm>
          <a:prstGeom prst="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Stymulację funkcji ruchowych</a:t>
            </a:r>
          </a:p>
        </p:txBody>
      </p:sp>
      <p:sp>
        <p:nvSpPr>
          <p:cNvPr id="13" name="Prostokąt 12">
            <a:extLst>
              <a:ext uri="{FF2B5EF4-FFF2-40B4-BE49-F238E27FC236}">
                <a16:creationId xmlns:a16="http://schemas.microsoft.com/office/drawing/2014/main" id="{96B4F2A8-323B-466C-9088-19EF5FBEA214}"/>
              </a:ext>
            </a:extLst>
          </p:cNvPr>
          <p:cNvSpPr/>
          <p:nvPr/>
        </p:nvSpPr>
        <p:spPr>
          <a:xfrm>
            <a:off x="8521165" y="3535547"/>
            <a:ext cx="2266102" cy="1053685"/>
          </a:xfrm>
          <a:prstGeom prst="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ekspresję</a:t>
            </a:r>
          </a:p>
        </p:txBody>
      </p:sp>
    </p:spTree>
    <p:extLst>
      <p:ext uri="{BB962C8B-B14F-4D97-AF65-F5344CB8AC3E}">
        <p14:creationId xmlns:p14="http://schemas.microsoft.com/office/powerpoint/2010/main" val="3721763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44_TF78438558" id="{656982CE-918E-475A-B40A-5C9C63D77659}" vid="{35A616ED-4F32-4850-9933-730FF490343F}"/>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{2732A43B-584E-45C7-BEF6-BD3086545AB8}tf78438558</Template>
  <TotalTime>0</TotalTime>
  <Words>1918</Words>
  <Application>Microsoft Office PowerPoint</Application>
  <PresentationFormat>Panoramiczny</PresentationFormat>
  <Paragraphs>142</Paragraphs>
  <Slides>22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22</vt:i4>
      </vt:variant>
    </vt:vector>
  </HeadingPairs>
  <TitlesOfParts>
    <vt:vector size="26" baseType="lpstr">
      <vt:lpstr>Calibri</vt:lpstr>
      <vt:lpstr>Century Gothic</vt:lpstr>
      <vt:lpstr>Garamond</vt:lpstr>
      <vt:lpstr>SavonVTI</vt:lpstr>
      <vt:lpstr>Logorytmika  w terapii logopedycznej</vt:lpstr>
      <vt:lpstr>Logorytmika – podstawy i metody </vt:lpstr>
      <vt:lpstr>Logorytmika – definicja  </vt:lpstr>
      <vt:lpstr>Elementy rytmiki w logorytmice   Wiele osób słysząc po raz pierwszy słowo – logorytmika – kojarzy je głównie, tak jak sugeruje nazwa, z zajęciami rytmiczno- muzycznymi. I rzeczywiście źródła logorytmiki leżą w zajęciach ściśle powiązanych z muzyką, a za jej twórców uważa się Emila Jaques-Dalcroze’a oraz Carla Orffa.</vt:lpstr>
      <vt:lpstr>Logorytmika – zalety </vt:lpstr>
      <vt:lpstr>Formy aktywności w logorytmice </vt:lpstr>
      <vt:lpstr>Zastosowanie muzyki w logorytmice </vt:lpstr>
      <vt:lpstr>Zastosowanie śpiewu w logorytmice </vt:lpstr>
      <vt:lpstr>Zastosowanie instrumentów w logorytmice </vt:lpstr>
      <vt:lpstr>Rodzaje ćwiczeń w logorytmice </vt:lpstr>
      <vt:lpstr>Logorytmika w profilaktyce logopedycznej </vt:lpstr>
      <vt:lpstr>Logorytmika w ćwiczeniach  </vt:lpstr>
      <vt:lpstr>Przykłady ćwiczeń praktycznych </vt:lpstr>
      <vt:lpstr>Prezentacja programu PowerPoint</vt:lpstr>
      <vt:lpstr>ĆWICZENIA FONACYJNE </vt:lpstr>
      <vt:lpstr>Prezentacja programu PowerPoint</vt:lpstr>
      <vt:lpstr>ĆWICZENIA  SŁUCHOWE </vt:lpstr>
      <vt:lpstr>Prezentacja programu PowerPoint</vt:lpstr>
      <vt:lpstr>Prezentacja programu PowerPoint</vt:lpstr>
      <vt:lpstr>ĆWICZENIA OGÓLNEJ SPRAWNOŚCI MOTORYCZNEJ </vt:lpstr>
      <vt:lpstr>ĆWICZENIA SŁOWNO – RUCHOWE </vt:lpstr>
      <vt:lpstr>BIBLIOGRAFIA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2020-04-26T14:54:57Z</dcterms:created>
  <dcterms:modified xsi:type="dcterms:W3CDTF">2020-04-27T13:44:08Z</dcterms:modified>
</cp:coreProperties>
</file>